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 (MS)" panose="020F0502020204030204" pitchFamily="34" charset="0"/>
      <p:regular r:id="rId17"/>
    </p:embeddedFont>
    <p:embeddedFont>
      <p:font typeface="Calibri (MS) Bold" panose="020F0702030404030204" pitchFamily="34" charset="0"/>
      <p:regular r:id="rId18"/>
      <p:bold r:id="rId19"/>
    </p:embeddedFont>
    <p:embeddedFont>
      <p:font typeface="Calibri (MS) Bold Italics" panose="020F07020304040A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91" autoAdjust="0"/>
  </p:normalViewPr>
  <p:slideViewPr>
    <p:cSldViewPr>
      <p:cViewPr varScale="1">
        <p:scale>
          <a:sx n="79" d="100"/>
          <a:sy n="79" d="100"/>
        </p:scale>
        <p:origin x="552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" Type="http://schemas.openxmlformats.org/officeDocument/2006/relationships/image" Target="../media/image21.jpeg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6858000" cy="10287000"/>
            <a:chOff x="0" y="0"/>
            <a:chExt cx="6502400" cy="9753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02400" cy="9753600"/>
            </a:xfrm>
            <a:custGeom>
              <a:avLst/>
              <a:gdLst/>
              <a:ahLst/>
              <a:cxnLst/>
              <a:rect l="l" t="t" r="r" b="b"/>
              <a:pathLst>
                <a:path w="6502400" h="9753600">
                  <a:moveTo>
                    <a:pt x="0" y="0"/>
                  </a:moveTo>
                  <a:lnTo>
                    <a:pt x="6502400" y="0"/>
                  </a:lnTo>
                  <a:lnTo>
                    <a:pt x="6502400" y="9753600"/>
                  </a:lnTo>
                  <a:lnTo>
                    <a:pt x="0" y="9753600"/>
                  </a:ln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921162" y="0"/>
            <a:ext cx="5239563" cy="10287000"/>
            <a:chOff x="0" y="0"/>
            <a:chExt cx="4967882" cy="9753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967859" cy="9753600"/>
            </a:xfrm>
            <a:custGeom>
              <a:avLst/>
              <a:gdLst/>
              <a:ahLst/>
              <a:cxnLst/>
              <a:rect l="l" t="t" r="r" b="b"/>
              <a:pathLst>
                <a:path w="4967859" h="9753600">
                  <a:moveTo>
                    <a:pt x="0" y="0"/>
                  </a:moveTo>
                  <a:lnTo>
                    <a:pt x="4967859" y="0"/>
                  </a:lnTo>
                  <a:lnTo>
                    <a:pt x="4967859" y="9753600"/>
                  </a:lnTo>
                  <a:lnTo>
                    <a:pt x="0" y="975360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86000" y="0"/>
            <a:ext cx="1635162" cy="10287000"/>
            <a:chOff x="0" y="0"/>
            <a:chExt cx="1550376" cy="9753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0416" cy="9753600"/>
            </a:xfrm>
            <a:custGeom>
              <a:avLst/>
              <a:gdLst/>
              <a:ahLst/>
              <a:cxnLst/>
              <a:rect l="l" t="t" r="r" b="b"/>
              <a:pathLst>
                <a:path w="1550416" h="9753600">
                  <a:moveTo>
                    <a:pt x="0" y="0"/>
                  </a:moveTo>
                  <a:lnTo>
                    <a:pt x="1550416" y="0"/>
                  </a:lnTo>
                  <a:lnTo>
                    <a:pt x="1550416" y="9753600"/>
                  </a:lnTo>
                  <a:lnTo>
                    <a:pt x="0" y="9753600"/>
                  </a:lnTo>
                  <a:close/>
                </a:path>
              </a:pathLst>
            </a:custGeom>
            <a:solidFill>
              <a:srgbClr val="404040">
                <a:alpha val="6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506092" y="7861610"/>
            <a:ext cx="2860959" cy="1465270"/>
            <a:chOff x="0" y="0"/>
            <a:chExt cx="2712613" cy="13892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12613" cy="1389293"/>
            </a:xfrm>
            <a:custGeom>
              <a:avLst/>
              <a:gdLst/>
              <a:ahLst/>
              <a:cxnLst/>
              <a:rect l="l" t="t" r="r" b="b"/>
              <a:pathLst>
                <a:path w="2712613" h="1389293">
                  <a:moveTo>
                    <a:pt x="0" y="0"/>
                  </a:moveTo>
                  <a:lnTo>
                    <a:pt x="2712613" y="0"/>
                  </a:lnTo>
                  <a:lnTo>
                    <a:pt x="2712613" y="1389293"/>
                  </a:lnTo>
                  <a:lnTo>
                    <a:pt x="0" y="13892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2712613" cy="137976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478"/>
                </a:lnSpc>
              </a:pPr>
              <a:r>
                <a:rPr lang="en-US" sz="254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TEAM B</a:t>
              </a:r>
            </a:p>
            <a:p>
              <a:pPr algn="l">
                <a:lnSpc>
                  <a:spcPts val="2478"/>
                </a:lnSpc>
              </a:pPr>
              <a:r>
                <a:rPr lang="en-US" sz="254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Nitin Sunil Chaube</a:t>
              </a:r>
            </a:p>
            <a:p>
              <a:pPr algn="l">
                <a:lnSpc>
                  <a:spcPts val="2478"/>
                </a:lnSpc>
              </a:pPr>
              <a:r>
                <a:rPr lang="en-US" sz="254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Dharani Guntupalli</a:t>
              </a:r>
            </a:p>
            <a:p>
              <a:pPr algn="l">
                <a:lnSpc>
                  <a:spcPts val="2478"/>
                </a:lnSpc>
              </a:pPr>
              <a:r>
                <a:rPr lang="en-US" sz="254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Akshaya Botla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684889" y="4299080"/>
            <a:ext cx="9708288" cy="1461277"/>
            <a:chOff x="0" y="0"/>
            <a:chExt cx="9204896" cy="13855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04896" cy="1385507"/>
            </a:xfrm>
            <a:custGeom>
              <a:avLst/>
              <a:gdLst/>
              <a:ahLst/>
              <a:cxnLst/>
              <a:rect l="l" t="t" r="r" b="b"/>
              <a:pathLst>
                <a:path w="9204896" h="1385507">
                  <a:moveTo>
                    <a:pt x="0" y="0"/>
                  </a:moveTo>
                  <a:lnTo>
                    <a:pt x="9204896" y="0"/>
                  </a:lnTo>
                  <a:lnTo>
                    <a:pt x="9204896" y="1385507"/>
                  </a:lnTo>
                  <a:lnTo>
                    <a:pt x="0" y="13855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204896" cy="143313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728"/>
                </a:lnSpc>
              </a:pPr>
              <a:r>
                <a:rPr lang="en-US" sz="4378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Sentiment Analysis on Amazon </a:t>
              </a:r>
            </a:p>
            <a:p>
              <a:pPr algn="ctr">
                <a:lnSpc>
                  <a:spcPts val="4728"/>
                </a:lnSpc>
              </a:pPr>
              <a:r>
                <a:rPr lang="en-US" sz="4378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Book Reviews using PySpark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14281" y="1028700"/>
            <a:ext cx="10059438" cy="801029"/>
            <a:chOff x="0" y="0"/>
            <a:chExt cx="9537838" cy="759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37837" cy="759495"/>
            </a:xfrm>
            <a:custGeom>
              <a:avLst/>
              <a:gdLst/>
              <a:ahLst/>
              <a:cxnLst/>
              <a:rect l="l" t="t" r="r" b="b"/>
              <a:pathLst>
                <a:path w="9537837" h="759495">
                  <a:moveTo>
                    <a:pt x="0" y="0"/>
                  </a:moveTo>
                  <a:lnTo>
                    <a:pt x="9537837" y="0"/>
                  </a:lnTo>
                  <a:lnTo>
                    <a:pt x="9537837" y="759495"/>
                  </a:lnTo>
                  <a:lnTo>
                    <a:pt x="0" y="7594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537838" cy="8356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826"/>
                </a:lnSpc>
              </a:pPr>
              <a:r>
                <a:rPr lang="en-US" sz="4021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MODEL EVALUATION 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24000">
            <a:off x="5423397" y="2929176"/>
            <a:ext cx="8099378" cy="4501220"/>
          </a:xfrm>
          <a:custGeom>
            <a:avLst/>
            <a:gdLst/>
            <a:ahLst/>
            <a:cxnLst/>
            <a:rect l="l" t="t" r="r" b="b"/>
            <a:pathLst>
              <a:path w="8099378" h="4501220">
                <a:moveTo>
                  <a:pt x="0" y="56328"/>
                </a:moveTo>
                <a:lnTo>
                  <a:pt x="8068346" y="0"/>
                </a:lnTo>
                <a:lnTo>
                  <a:pt x="8099378" y="4444891"/>
                </a:lnTo>
                <a:lnTo>
                  <a:pt x="31031" y="4501220"/>
                </a:lnTo>
                <a:lnTo>
                  <a:pt x="0" y="56328"/>
                </a:lnTo>
                <a:close/>
              </a:path>
            </a:pathLst>
          </a:custGeom>
          <a:blipFill>
            <a:blip r:embed="rId2"/>
            <a:stretch>
              <a:fillRect l="-3668" t="-16798" r="-3794" b="-9856"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71800" y="411957"/>
            <a:ext cx="12344400" cy="1714500"/>
            <a:chOff x="0" y="0"/>
            <a:chExt cx="11704320" cy="1625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11704320" cy="173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480"/>
                </a:lnSpc>
              </a:pPr>
              <a:r>
                <a:rPr lang="en-US" sz="540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MODEL PERFORMANCE EVALUATION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4906028" y="2616609"/>
            <a:ext cx="8475944" cy="5053782"/>
          </a:xfrm>
          <a:custGeom>
            <a:avLst/>
            <a:gdLst/>
            <a:ahLst/>
            <a:cxnLst/>
            <a:rect l="l" t="t" r="r" b="b"/>
            <a:pathLst>
              <a:path w="8475944" h="5053782">
                <a:moveTo>
                  <a:pt x="0" y="0"/>
                </a:moveTo>
                <a:lnTo>
                  <a:pt x="8475944" y="0"/>
                </a:lnTo>
                <a:lnTo>
                  <a:pt x="8475944" y="5053782"/>
                </a:lnTo>
                <a:lnTo>
                  <a:pt x="0" y="5053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6742" y="896711"/>
            <a:ext cx="12905091" cy="1027628"/>
            <a:chOff x="0" y="0"/>
            <a:chExt cx="9537838" cy="759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37837" cy="759495"/>
            </a:xfrm>
            <a:custGeom>
              <a:avLst/>
              <a:gdLst/>
              <a:ahLst/>
              <a:cxnLst/>
              <a:rect l="l" t="t" r="r" b="b"/>
              <a:pathLst>
                <a:path w="9537837" h="759495">
                  <a:moveTo>
                    <a:pt x="0" y="0"/>
                  </a:moveTo>
                  <a:lnTo>
                    <a:pt x="9537837" y="0"/>
                  </a:lnTo>
                  <a:lnTo>
                    <a:pt x="9537837" y="759495"/>
                  </a:lnTo>
                  <a:lnTo>
                    <a:pt x="0" y="7594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85725"/>
              <a:ext cx="9537838" cy="8452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332"/>
                </a:lnSpc>
              </a:pPr>
              <a:r>
                <a:rPr lang="en-US" sz="4443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SCALING OUT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3048973"/>
            <a:ext cx="6584076" cy="4082127"/>
          </a:xfrm>
          <a:custGeom>
            <a:avLst/>
            <a:gdLst/>
            <a:ahLst/>
            <a:cxnLst/>
            <a:rect l="l" t="t" r="r" b="b"/>
            <a:pathLst>
              <a:path w="6584076" h="4082127">
                <a:moveTo>
                  <a:pt x="0" y="0"/>
                </a:moveTo>
                <a:lnTo>
                  <a:pt x="6584076" y="0"/>
                </a:lnTo>
                <a:lnTo>
                  <a:pt x="6584076" y="4082126"/>
                </a:lnTo>
                <a:lnTo>
                  <a:pt x="0" y="40821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456742" y="3155901"/>
            <a:ext cx="6411611" cy="3975199"/>
          </a:xfrm>
          <a:custGeom>
            <a:avLst/>
            <a:gdLst/>
            <a:ahLst/>
            <a:cxnLst/>
            <a:rect l="l" t="t" r="r" b="b"/>
            <a:pathLst>
              <a:path w="6411611" h="3975199">
                <a:moveTo>
                  <a:pt x="0" y="0"/>
                </a:moveTo>
                <a:lnTo>
                  <a:pt x="6411611" y="0"/>
                </a:lnTo>
                <a:lnTo>
                  <a:pt x="6411611" y="3975198"/>
                </a:lnTo>
                <a:lnTo>
                  <a:pt x="0" y="3975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92504" y="2489295"/>
            <a:ext cx="8902993" cy="5308410"/>
          </a:xfrm>
          <a:custGeom>
            <a:avLst/>
            <a:gdLst/>
            <a:ahLst/>
            <a:cxnLst/>
            <a:rect l="l" t="t" r="r" b="b"/>
            <a:pathLst>
              <a:path w="8902993" h="5308410">
                <a:moveTo>
                  <a:pt x="0" y="0"/>
                </a:moveTo>
                <a:lnTo>
                  <a:pt x="8902992" y="0"/>
                </a:lnTo>
                <a:lnTo>
                  <a:pt x="8902992" y="5308410"/>
                </a:lnTo>
                <a:lnTo>
                  <a:pt x="0" y="5308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660585" y="1101066"/>
            <a:ext cx="6966831" cy="678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4021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SCALING IMPACT OF SCALING UP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86000" y="2116137"/>
            <a:ext cx="13716000" cy="6496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2" lvl="1" indent="-388621" algn="ctr">
              <a:lnSpc>
                <a:spcPts val="432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Our </a:t>
            </a:r>
            <a:r>
              <a:rPr lang="en-US" sz="3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PySpark</a:t>
            </a:r>
            <a:r>
              <a:rPr lang="en-US" sz="3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-based sentiment analysis system efficiently processed over 10 million Amazon book reviews, showcasing the power of scalable big data tools.</a:t>
            </a:r>
          </a:p>
          <a:p>
            <a:pPr marL="777242" lvl="1" indent="-388621" algn="ctr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machine learning models demonstrated promising accuracy, with Logistic Regression outperforming Random Forest.</a:t>
            </a:r>
          </a:p>
          <a:p>
            <a:pPr marL="777242" lvl="1" indent="-388621" algn="ctr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Preprocessing, </a:t>
            </a:r>
            <a:r>
              <a:rPr lang="en-US" sz="3600" dirty="0" err="1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downsampling</a:t>
            </a:r>
            <a:r>
              <a:rPr lang="en-US" sz="3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, and feature engineering significantly improved model effectiveness.</a:t>
            </a:r>
          </a:p>
          <a:p>
            <a:pPr marL="777242" lvl="1" indent="-388621" algn="ctr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Scaling techniques (both up and out) proved essential in handling large volumes of unstructured text.</a:t>
            </a:r>
          </a:p>
          <a:p>
            <a:pPr marL="777242" lvl="1" indent="-388621" algn="ctr">
              <a:lnSpc>
                <a:spcPts val="4320"/>
              </a:lnSpc>
              <a:spcBef>
                <a:spcPct val="0"/>
              </a:spcBef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This project highlights how Big Data and NLP can drive actionable insights from user-generated content.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  <a:endParaRPr lang="en-US" sz="36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736318" y="952500"/>
            <a:ext cx="3693682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26"/>
              </a:lnSpc>
              <a:spcBef>
                <a:spcPct val="0"/>
              </a:spcBef>
            </a:pPr>
            <a:r>
              <a:rPr lang="en-US" sz="4021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CONCLUSION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42094" y="4418408"/>
            <a:ext cx="5600700" cy="1450184"/>
            <a:chOff x="0" y="0"/>
            <a:chExt cx="5310293" cy="13749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10293" cy="1374989"/>
            </a:xfrm>
            <a:custGeom>
              <a:avLst/>
              <a:gdLst/>
              <a:ahLst/>
              <a:cxnLst/>
              <a:rect l="l" t="t" r="r" b="b"/>
              <a:pathLst>
                <a:path w="5310293" h="1374989">
                  <a:moveTo>
                    <a:pt x="0" y="0"/>
                  </a:moveTo>
                  <a:lnTo>
                    <a:pt x="5310293" y="0"/>
                  </a:lnTo>
                  <a:lnTo>
                    <a:pt x="5310293" y="1374989"/>
                  </a:lnTo>
                  <a:lnTo>
                    <a:pt x="0" y="13749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310293" cy="1441664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7289"/>
                </a:lnSpc>
              </a:pPr>
              <a:r>
                <a:rPr lang="en-US" sz="6749" b="1" i="1">
                  <a:solidFill>
                    <a:srgbClr val="000000"/>
                  </a:solidFill>
                  <a:latin typeface="Calibri (MS) Bold Italics"/>
                  <a:ea typeface="Calibri (MS) Bold Italics"/>
                  <a:cs typeface="Calibri (MS) Bold Italics"/>
                  <a:sym typeface="Calibri (MS) Bold Italics"/>
                </a:rPr>
                <a:t>THANK YOU </a:t>
              </a:r>
            </a:p>
          </p:txBody>
        </p:sp>
      </p:grpSp>
      <p:sp>
        <p:nvSpPr>
          <p:cNvPr id="5" name="Freeform 5" descr="Smiling Face with No Fill"/>
          <p:cNvSpPr/>
          <p:nvPr/>
        </p:nvSpPr>
        <p:spPr>
          <a:xfrm>
            <a:off x="3093242" y="4406625"/>
            <a:ext cx="1450184" cy="1450184"/>
          </a:xfrm>
          <a:custGeom>
            <a:avLst/>
            <a:gdLst/>
            <a:ahLst/>
            <a:cxnLst/>
            <a:rect l="l" t="t" r="r" b="b"/>
            <a:pathLst>
              <a:path w="1450184" h="1450184">
                <a:moveTo>
                  <a:pt x="0" y="0"/>
                </a:moveTo>
                <a:lnTo>
                  <a:pt x="1450183" y="0"/>
                </a:lnTo>
                <a:lnTo>
                  <a:pt x="1450183" y="1450183"/>
                </a:lnTo>
                <a:lnTo>
                  <a:pt x="0" y="1450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 descr="Smiling Face with No Fill"/>
          <p:cNvSpPr/>
          <p:nvPr/>
        </p:nvSpPr>
        <p:spPr>
          <a:xfrm>
            <a:off x="9719792" y="2089237"/>
            <a:ext cx="6087761" cy="6087760"/>
          </a:xfrm>
          <a:custGeom>
            <a:avLst/>
            <a:gdLst/>
            <a:ahLst/>
            <a:cxnLst/>
            <a:rect l="l" t="t" r="r" b="b"/>
            <a:pathLst>
              <a:path w="6087761" h="6087760">
                <a:moveTo>
                  <a:pt x="0" y="0"/>
                </a:moveTo>
                <a:lnTo>
                  <a:pt x="6087760" y="0"/>
                </a:lnTo>
                <a:lnTo>
                  <a:pt x="6087760" y="6087761"/>
                </a:lnTo>
                <a:lnTo>
                  <a:pt x="0" y="6087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32404" y="384048"/>
            <a:ext cx="11819763" cy="1522476"/>
            <a:chOff x="0" y="0"/>
            <a:chExt cx="11206886" cy="14435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06886" cy="1443533"/>
            </a:xfrm>
            <a:custGeom>
              <a:avLst/>
              <a:gdLst/>
              <a:ahLst/>
              <a:cxnLst/>
              <a:rect l="l" t="t" r="r" b="b"/>
              <a:pathLst>
                <a:path w="11206886" h="1443533">
                  <a:moveTo>
                    <a:pt x="0" y="0"/>
                  </a:moveTo>
                  <a:lnTo>
                    <a:pt x="11206886" y="0"/>
                  </a:lnTo>
                  <a:lnTo>
                    <a:pt x="11206886" y="1443533"/>
                  </a:lnTo>
                  <a:lnTo>
                    <a:pt x="0" y="14435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42875"/>
              <a:ext cx="11206886" cy="158640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7919"/>
                </a:lnSpc>
              </a:pPr>
              <a:r>
                <a:rPr lang="en-US" sz="65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PROBLEM STATEMENT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60196" y="2451753"/>
            <a:ext cx="11758041" cy="27432"/>
            <a:chOff x="0" y="0"/>
            <a:chExt cx="11148365" cy="260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48314" cy="26035"/>
            </a:xfrm>
            <a:custGeom>
              <a:avLst/>
              <a:gdLst/>
              <a:ahLst/>
              <a:cxnLst/>
              <a:rect l="l" t="t" r="r" b="b"/>
              <a:pathLst>
                <a:path w="11148314" h="26035">
                  <a:moveTo>
                    <a:pt x="0" y="0"/>
                  </a:moveTo>
                  <a:lnTo>
                    <a:pt x="11148314" y="0"/>
                  </a:lnTo>
                  <a:lnTo>
                    <a:pt x="11148314" y="26035"/>
                  </a:lnTo>
                  <a:lnTo>
                    <a:pt x="0" y="26035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32404" y="2307264"/>
            <a:ext cx="2107638" cy="164721"/>
            <a:chOff x="0" y="0"/>
            <a:chExt cx="1998353" cy="1561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98345" cy="156210"/>
            </a:xfrm>
            <a:custGeom>
              <a:avLst/>
              <a:gdLst/>
              <a:ahLst/>
              <a:cxnLst/>
              <a:rect l="l" t="t" r="r" b="b"/>
              <a:pathLst>
                <a:path w="1998345" h="156210">
                  <a:moveTo>
                    <a:pt x="0" y="156210"/>
                  </a:moveTo>
                  <a:lnTo>
                    <a:pt x="1998345" y="156210"/>
                  </a:lnTo>
                  <a:lnTo>
                    <a:pt x="19983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228975" y="2890195"/>
            <a:ext cx="11830050" cy="1867053"/>
            <a:chOff x="0" y="0"/>
            <a:chExt cx="11216640" cy="17702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16640" cy="1770253"/>
            </a:xfrm>
            <a:custGeom>
              <a:avLst/>
              <a:gdLst/>
              <a:ahLst/>
              <a:cxnLst/>
              <a:rect l="l" t="t" r="r" b="b"/>
              <a:pathLst>
                <a:path w="11216640" h="1770253">
                  <a:moveTo>
                    <a:pt x="0" y="177038"/>
                  </a:moveTo>
                  <a:cubicBezTo>
                    <a:pt x="0" y="79248"/>
                    <a:pt x="79248" y="0"/>
                    <a:pt x="177038" y="0"/>
                  </a:cubicBezTo>
                  <a:lnTo>
                    <a:pt x="11039602" y="0"/>
                  </a:lnTo>
                  <a:cubicBezTo>
                    <a:pt x="11137392" y="0"/>
                    <a:pt x="11216640" y="79248"/>
                    <a:pt x="11216640" y="177038"/>
                  </a:cubicBezTo>
                  <a:lnTo>
                    <a:pt x="11216640" y="1593215"/>
                  </a:lnTo>
                  <a:cubicBezTo>
                    <a:pt x="11216640" y="1691005"/>
                    <a:pt x="11137392" y="1770253"/>
                    <a:pt x="11039602" y="1770253"/>
                  </a:cubicBezTo>
                  <a:lnTo>
                    <a:pt x="177038" y="1770253"/>
                  </a:lnTo>
                  <a:cubicBezTo>
                    <a:pt x="79248" y="1770253"/>
                    <a:pt x="0" y="1691005"/>
                    <a:pt x="0" y="1593215"/>
                  </a:cubicBezTo>
                  <a:close/>
                </a:path>
              </a:pathLst>
            </a:custGeom>
            <a:solidFill>
              <a:srgbClr val="C0504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793758" y="3310284"/>
            <a:ext cx="1026879" cy="1026879"/>
          </a:xfrm>
          <a:custGeom>
            <a:avLst/>
            <a:gdLst/>
            <a:ahLst/>
            <a:cxnLst/>
            <a:rect l="l" t="t" r="r" b="b"/>
            <a:pathLst>
              <a:path w="1026879" h="1026879">
                <a:moveTo>
                  <a:pt x="0" y="0"/>
                </a:moveTo>
                <a:lnTo>
                  <a:pt x="1026879" y="0"/>
                </a:lnTo>
                <a:lnTo>
                  <a:pt x="1026879" y="1026879"/>
                </a:lnTo>
                <a:lnTo>
                  <a:pt x="0" y="1026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5378278" y="2883052"/>
            <a:ext cx="9687889" cy="1881340"/>
            <a:chOff x="0" y="0"/>
            <a:chExt cx="9185554" cy="17837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185555" cy="1783790"/>
            </a:xfrm>
            <a:custGeom>
              <a:avLst/>
              <a:gdLst/>
              <a:ahLst/>
              <a:cxnLst/>
              <a:rect l="l" t="t" r="r" b="b"/>
              <a:pathLst>
                <a:path w="9185555" h="1783790">
                  <a:moveTo>
                    <a:pt x="0" y="0"/>
                  </a:moveTo>
                  <a:lnTo>
                    <a:pt x="9185555" y="0"/>
                  </a:lnTo>
                  <a:lnTo>
                    <a:pt x="9185555" y="1783790"/>
                  </a:lnTo>
                  <a:lnTo>
                    <a:pt x="0" y="17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185554" cy="18218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401"/>
                </a:lnSpc>
              </a:pPr>
              <a:r>
                <a:rPr lang="en-US" sz="314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With the rapid increase in online reviews, analyzing customer sentiments has become crucial for businesses.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228975" y="5224014"/>
            <a:ext cx="11830050" cy="1867053"/>
            <a:chOff x="0" y="0"/>
            <a:chExt cx="11216640" cy="17702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216640" cy="1770253"/>
            </a:xfrm>
            <a:custGeom>
              <a:avLst/>
              <a:gdLst/>
              <a:ahLst/>
              <a:cxnLst/>
              <a:rect l="l" t="t" r="r" b="b"/>
              <a:pathLst>
                <a:path w="11216640" h="1770253">
                  <a:moveTo>
                    <a:pt x="0" y="177038"/>
                  </a:moveTo>
                  <a:cubicBezTo>
                    <a:pt x="0" y="79248"/>
                    <a:pt x="79248" y="0"/>
                    <a:pt x="177038" y="0"/>
                  </a:cubicBezTo>
                  <a:lnTo>
                    <a:pt x="11039602" y="0"/>
                  </a:lnTo>
                  <a:cubicBezTo>
                    <a:pt x="11137392" y="0"/>
                    <a:pt x="11216640" y="79248"/>
                    <a:pt x="11216640" y="177038"/>
                  </a:cubicBezTo>
                  <a:lnTo>
                    <a:pt x="11216640" y="1593215"/>
                  </a:lnTo>
                  <a:cubicBezTo>
                    <a:pt x="11216640" y="1691005"/>
                    <a:pt x="11137392" y="1770253"/>
                    <a:pt x="11039602" y="1770253"/>
                  </a:cubicBezTo>
                  <a:lnTo>
                    <a:pt x="177038" y="1770253"/>
                  </a:lnTo>
                  <a:cubicBezTo>
                    <a:pt x="79248" y="1770253"/>
                    <a:pt x="0" y="1691005"/>
                    <a:pt x="0" y="1593215"/>
                  </a:cubicBezTo>
                  <a:close/>
                </a:path>
              </a:pathLst>
            </a:custGeom>
            <a:solidFill>
              <a:srgbClr val="9BBB59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3793758" y="5644101"/>
            <a:ext cx="1026879" cy="1026879"/>
          </a:xfrm>
          <a:custGeom>
            <a:avLst/>
            <a:gdLst/>
            <a:ahLst/>
            <a:cxnLst/>
            <a:rect l="l" t="t" r="r" b="b"/>
            <a:pathLst>
              <a:path w="1026879" h="1026879">
                <a:moveTo>
                  <a:pt x="0" y="0"/>
                </a:moveTo>
                <a:lnTo>
                  <a:pt x="1026879" y="0"/>
                </a:lnTo>
                <a:lnTo>
                  <a:pt x="1026879" y="1026879"/>
                </a:lnTo>
                <a:lnTo>
                  <a:pt x="0" y="10268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5378278" y="5216870"/>
            <a:ext cx="9687889" cy="1881340"/>
            <a:chOff x="0" y="0"/>
            <a:chExt cx="9185554" cy="17837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185555" cy="1783790"/>
            </a:xfrm>
            <a:custGeom>
              <a:avLst/>
              <a:gdLst/>
              <a:ahLst/>
              <a:cxnLst/>
              <a:rect l="l" t="t" r="r" b="b"/>
              <a:pathLst>
                <a:path w="9185555" h="1783790">
                  <a:moveTo>
                    <a:pt x="0" y="0"/>
                  </a:moveTo>
                  <a:lnTo>
                    <a:pt x="9185555" y="0"/>
                  </a:lnTo>
                  <a:lnTo>
                    <a:pt x="9185555" y="1783790"/>
                  </a:lnTo>
                  <a:lnTo>
                    <a:pt x="0" y="17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9185554" cy="18218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401"/>
                </a:lnSpc>
              </a:pPr>
              <a:r>
                <a:rPr lang="en-US" sz="314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In this project, we aim to build a Big Data Sentiment Analysis System using PySpark on the Amazon Book Reviews dataset (10.3M users reviews).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28975" y="7557832"/>
            <a:ext cx="11830050" cy="1867053"/>
            <a:chOff x="0" y="0"/>
            <a:chExt cx="11216640" cy="177024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216640" cy="1770253"/>
            </a:xfrm>
            <a:custGeom>
              <a:avLst/>
              <a:gdLst/>
              <a:ahLst/>
              <a:cxnLst/>
              <a:rect l="l" t="t" r="r" b="b"/>
              <a:pathLst>
                <a:path w="11216640" h="1770253">
                  <a:moveTo>
                    <a:pt x="0" y="177038"/>
                  </a:moveTo>
                  <a:cubicBezTo>
                    <a:pt x="0" y="79248"/>
                    <a:pt x="79248" y="0"/>
                    <a:pt x="177038" y="0"/>
                  </a:cubicBezTo>
                  <a:lnTo>
                    <a:pt x="11039602" y="0"/>
                  </a:lnTo>
                  <a:cubicBezTo>
                    <a:pt x="11137392" y="0"/>
                    <a:pt x="11216640" y="79248"/>
                    <a:pt x="11216640" y="177038"/>
                  </a:cubicBezTo>
                  <a:lnTo>
                    <a:pt x="11216640" y="1593215"/>
                  </a:lnTo>
                  <a:cubicBezTo>
                    <a:pt x="11216640" y="1691005"/>
                    <a:pt x="11137392" y="1770253"/>
                    <a:pt x="11039602" y="1770253"/>
                  </a:cubicBezTo>
                  <a:lnTo>
                    <a:pt x="177038" y="1770253"/>
                  </a:lnTo>
                  <a:cubicBezTo>
                    <a:pt x="79248" y="1770253"/>
                    <a:pt x="0" y="1691005"/>
                    <a:pt x="0" y="1593215"/>
                  </a:cubicBezTo>
                  <a:close/>
                </a:path>
              </a:pathLst>
            </a:custGeom>
            <a:solidFill>
              <a:srgbClr val="8064A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3793758" y="7977920"/>
            <a:ext cx="1026879" cy="1026879"/>
          </a:xfrm>
          <a:custGeom>
            <a:avLst/>
            <a:gdLst/>
            <a:ahLst/>
            <a:cxnLst/>
            <a:rect l="l" t="t" r="r" b="b"/>
            <a:pathLst>
              <a:path w="1026879" h="1026879">
                <a:moveTo>
                  <a:pt x="0" y="0"/>
                </a:moveTo>
                <a:lnTo>
                  <a:pt x="1026879" y="0"/>
                </a:lnTo>
                <a:lnTo>
                  <a:pt x="1026879" y="1026878"/>
                </a:lnTo>
                <a:lnTo>
                  <a:pt x="0" y="10268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5378278" y="7550689"/>
            <a:ext cx="9687889" cy="1881340"/>
            <a:chOff x="0" y="0"/>
            <a:chExt cx="9185554" cy="17837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185555" cy="1783790"/>
            </a:xfrm>
            <a:custGeom>
              <a:avLst/>
              <a:gdLst/>
              <a:ahLst/>
              <a:cxnLst/>
              <a:rect l="l" t="t" r="r" b="b"/>
              <a:pathLst>
                <a:path w="9185555" h="1783790">
                  <a:moveTo>
                    <a:pt x="0" y="0"/>
                  </a:moveTo>
                  <a:lnTo>
                    <a:pt x="9185555" y="0"/>
                  </a:lnTo>
                  <a:lnTo>
                    <a:pt x="9185555" y="1783790"/>
                  </a:lnTo>
                  <a:lnTo>
                    <a:pt x="0" y="178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9185554" cy="182189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401"/>
                </a:lnSpc>
              </a:pPr>
              <a:r>
                <a:rPr lang="en-US" sz="314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This project will demonstrate scalable data processing, machine learning-based sentiment classification, and the ability to </a:t>
              </a:r>
              <a:r>
                <a:rPr lang="en-US" sz="314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scale up &amp; scale out</a:t>
              </a:r>
              <a:r>
                <a:rPr lang="en-US" sz="314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04459" y="380504"/>
            <a:ext cx="12582429" cy="8918568"/>
            <a:chOff x="0" y="0"/>
            <a:chExt cx="11930007" cy="84561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929999" cy="8456168"/>
            </a:xfrm>
            <a:custGeom>
              <a:avLst/>
              <a:gdLst/>
              <a:ahLst/>
              <a:cxnLst/>
              <a:rect l="l" t="t" r="r" b="b"/>
              <a:pathLst>
                <a:path w="11929999" h="8456168">
                  <a:moveTo>
                    <a:pt x="9017" y="0"/>
                  </a:moveTo>
                  <a:lnTo>
                    <a:pt x="11920982" y="0"/>
                  </a:lnTo>
                  <a:cubicBezTo>
                    <a:pt x="11925935" y="0"/>
                    <a:pt x="11929999" y="4064"/>
                    <a:pt x="11929999" y="9017"/>
                  </a:cubicBezTo>
                  <a:lnTo>
                    <a:pt x="11929999" y="8447151"/>
                  </a:lnTo>
                  <a:cubicBezTo>
                    <a:pt x="11929999" y="8452104"/>
                    <a:pt x="11925935" y="8456168"/>
                    <a:pt x="11920982" y="8456168"/>
                  </a:cubicBezTo>
                  <a:lnTo>
                    <a:pt x="9017" y="8456168"/>
                  </a:lnTo>
                  <a:cubicBezTo>
                    <a:pt x="4064" y="8456168"/>
                    <a:pt x="0" y="8452104"/>
                    <a:pt x="0" y="8447151"/>
                  </a:cubicBezTo>
                  <a:lnTo>
                    <a:pt x="0" y="9017"/>
                  </a:lnTo>
                  <a:cubicBezTo>
                    <a:pt x="0" y="4064"/>
                    <a:pt x="4064" y="0"/>
                    <a:pt x="9017" y="0"/>
                  </a:cubicBezTo>
                  <a:moveTo>
                    <a:pt x="9017" y="18034"/>
                  </a:moveTo>
                  <a:lnTo>
                    <a:pt x="9017" y="9017"/>
                  </a:lnTo>
                  <a:lnTo>
                    <a:pt x="18034" y="9017"/>
                  </a:lnTo>
                  <a:lnTo>
                    <a:pt x="18034" y="8447151"/>
                  </a:lnTo>
                  <a:lnTo>
                    <a:pt x="9017" y="8447151"/>
                  </a:lnTo>
                  <a:lnTo>
                    <a:pt x="9017" y="8438134"/>
                  </a:lnTo>
                  <a:lnTo>
                    <a:pt x="11920982" y="8438134"/>
                  </a:lnTo>
                  <a:lnTo>
                    <a:pt x="11920982" y="8447151"/>
                  </a:lnTo>
                  <a:lnTo>
                    <a:pt x="11911964" y="8447151"/>
                  </a:lnTo>
                  <a:lnTo>
                    <a:pt x="11911964" y="9017"/>
                  </a:lnTo>
                  <a:lnTo>
                    <a:pt x="11920982" y="9017"/>
                  </a:lnTo>
                  <a:lnTo>
                    <a:pt x="11920982" y="18034"/>
                  </a:lnTo>
                  <a:lnTo>
                    <a:pt x="9017" y="18034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461656" y="760740"/>
            <a:ext cx="3367768" cy="8158095"/>
            <a:chOff x="0" y="0"/>
            <a:chExt cx="3193143" cy="77350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93143" cy="7735083"/>
            </a:xfrm>
            <a:custGeom>
              <a:avLst/>
              <a:gdLst/>
              <a:ahLst/>
              <a:cxnLst/>
              <a:rect l="l" t="t" r="r" b="b"/>
              <a:pathLst>
                <a:path w="3193143" h="7735083">
                  <a:moveTo>
                    <a:pt x="0" y="0"/>
                  </a:moveTo>
                  <a:lnTo>
                    <a:pt x="3193143" y="0"/>
                  </a:lnTo>
                  <a:lnTo>
                    <a:pt x="3193143" y="7735083"/>
                  </a:lnTo>
                  <a:lnTo>
                    <a:pt x="0" y="77350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3193143" cy="782080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039"/>
                </a:lnSpc>
              </a:pPr>
              <a:r>
                <a:rPr lang="en-US" sz="41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OBJECTIVES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847188" y="4311722"/>
            <a:ext cx="144018" cy="1056132"/>
            <a:chOff x="0" y="0"/>
            <a:chExt cx="136550" cy="10013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525" cy="1001395"/>
            </a:xfrm>
            <a:custGeom>
              <a:avLst/>
              <a:gdLst/>
              <a:ahLst/>
              <a:cxnLst/>
              <a:rect l="l" t="t" r="r" b="b"/>
              <a:pathLst>
                <a:path w="136525" h="1001395">
                  <a:moveTo>
                    <a:pt x="0" y="0"/>
                  </a:moveTo>
                  <a:lnTo>
                    <a:pt x="136525" y="0"/>
                  </a:lnTo>
                  <a:lnTo>
                    <a:pt x="136525" y="1001395"/>
                  </a:lnTo>
                  <a:lnTo>
                    <a:pt x="0" y="1001395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378065" y="768792"/>
            <a:ext cx="7684389" cy="959955"/>
            <a:chOff x="0" y="0"/>
            <a:chExt cx="7285939" cy="9101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85990" cy="910209"/>
            </a:xfrm>
            <a:custGeom>
              <a:avLst/>
              <a:gdLst/>
              <a:ahLst/>
              <a:cxnLst/>
              <a:rect l="l" t="t" r="r" b="b"/>
              <a:pathLst>
                <a:path w="7285990" h="910209">
                  <a:moveTo>
                    <a:pt x="0" y="91059"/>
                  </a:moveTo>
                  <a:cubicBezTo>
                    <a:pt x="0" y="40767"/>
                    <a:pt x="40767" y="0"/>
                    <a:pt x="91059" y="0"/>
                  </a:cubicBezTo>
                  <a:lnTo>
                    <a:pt x="7194931" y="0"/>
                  </a:lnTo>
                  <a:cubicBezTo>
                    <a:pt x="7245224" y="0"/>
                    <a:pt x="7285990" y="40767"/>
                    <a:pt x="7285990" y="91059"/>
                  </a:cubicBezTo>
                  <a:lnTo>
                    <a:pt x="7285990" y="819150"/>
                  </a:lnTo>
                  <a:cubicBezTo>
                    <a:pt x="7285990" y="869442"/>
                    <a:pt x="7245224" y="910209"/>
                    <a:pt x="7194931" y="910209"/>
                  </a:cubicBezTo>
                  <a:lnTo>
                    <a:pt x="91059" y="910209"/>
                  </a:lnTo>
                  <a:cubicBezTo>
                    <a:pt x="40767" y="910209"/>
                    <a:pt x="0" y="869442"/>
                    <a:pt x="0" y="81915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7668452" y="984783"/>
            <a:ext cx="527975" cy="527974"/>
          </a:xfrm>
          <a:custGeom>
            <a:avLst/>
            <a:gdLst/>
            <a:ahLst/>
            <a:cxnLst/>
            <a:rect l="l" t="t" r="r" b="b"/>
            <a:pathLst>
              <a:path w="527975" h="527974">
                <a:moveTo>
                  <a:pt x="0" y="0"/>
                </a:moveTo>
                <a:lnTo>
                  <a:pt x="527974" y="0"/>
                </a:lnTo>
                <a:lnTo>
                  <a:pt x="527974" y="527975"/>
                </a:lnTo>
                <a:lnTo>
                  <a:pt x="0" y="527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8479670" y="761648"/>
            <a:ext cx="6589926" cy="974242"/>
            <a:chOff x="0" y="0"/>
            <a:chExt cx="6248226" cy="92372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248226" cy="923726"/>
            </a:xfrm>
            <a:custGeom>
              <a:avLst/>
              <a:gdLst/>
              <a:ahLst/>
              <a:cxnLst/>
              <a:rect l="l" t="t" r="r" b="b"/>
              <a:pathLst>
                <a:path w="6248226" h="923726">
                  <a:moveTo>
                    <a:pt x="0" y="0"/>
                  </a:moveTo>
                  <a:lnTo>
                    <a:pt x="6248226" y="0"/>
                  </a:lnTo>
                  <a:lnTo>
                    <a:pt x="6248226" y="923726"/>
                  </a:lnTo>
                  <a:lnTo>
                    <a:pt x="0" y="923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6248226" cy="9332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92"/>
                </a:lnSpc>
              </a:pPr>
              <a:r>
                <a:rPr lang="en-US" sz="23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Understand the structure and characteristics of Amazon Book Reviews data.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378065" y="1968738"/>
            <a:ext cx="7684389" cy="959955"/>
            <a:chOff x="0" y="0"/>
            <a:chExt cx="7285939" cy="9101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85990" cy="910209"/>
            </a:xfrm>
            <a:custGeom>
              <a:avLst/>
              <a:gdLst/>
              <a:ahLst/>
              <a:cxnLst/>
              <a:rect l="l" t="t" r="r" b="b"/>
              <a:pathLst>
                <a:path w="7285990" h="910209">
                  <a:moveTo>
                    <a:pt x="0" y="91059"/>
                  </a:moveTo>
                  <a:cubicBezTo>
                    <a:pt x="0" y="40767"/>
                    <a:pt x="40767" y="0"/>
                    <a:pt x="91059" y="0"/>
                  </a:cubicBezTo>
                  <a:lnTo>
                    <a:pt x="7194931" y="0"/>
                  </a:lnTo>
                  <a:cubicBezTo>
                    <a:pt x="7245224" y="0"/>
                    <a:pt x="7285990" y="40767"/>
                    <a:pt x="7285990" y="91059"/>
                  </a:cubicBezTo>
                  <a:lnTo>
                    <a:pt x="7285990" y="819150"/>
                  </a:lnTo>
                  <a:cubicBezTo>
                    <a:pt x="7285990" y="869442"/>
                    <a:pt x="7245224" y="910209"/>
                    <a:pt x="7194931" y="910209"/>
                  </a:cubicBezTo>
                  <a:lnTo>
                    <a:pt x="91059" y="910209"/>
                  </a:lnTo>
                  <a:cubicBezTo>
                    <a:pt x="40767" y="910209"/>
                    <a:pt x="0" y="869442"/>
                    <a:pt x="0" y="81915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17"/>
          <p:cNvSpPr/>
          <p:nvPr/>
        </p:nvSpPr>
        <p:spPr>
          <a:xfrm>
            <a:off x="7668452" y="2184728"/>
            <a:ext cx="527975" cy="527974"/>
          </a:xfrm>
          <a:custGeom>
            <a:avLst/>
            <a:gdLst/>
            <a:ahLst/>
            <a:cxnLst/>
            <a:rect l="l" t="t" r="r" b="b"/>
            <a:pathLst>
              <a:path w="527975" h="527974">
                <a:moveTo>
                  <a:pt x="0" y="0"/>
                </a:moveTo>
                <a:lnTo>
                  <a:pt x="527974" y="0"/>
                </a:lnTo>
                <a:lnTo>
                  <a:pt x="527974" y="527974"/>
                </a:lnTo>
                <a:lnTo>
                  <a:pt x="0" y="527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8479670" y="1961594"/>
            <a:ext cx="6589926" cy="974242"/>
            <a:chOff x="0" y="0"/>
            <a:chExt cx="6248226" cy="92372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248226" cy="923726"/>
            </a:xfrm>
            <a:custGeom>
              <a:avLst/>
              <a:gdLst/>
              <a:ahLst/>
              <a:cxnLst/>
              <a:rect l="l" t="t" r="r" b="b"/>
              <a:pathLst>
                <a:path w="6248226" h="923726">
                  <a:moveTo>
                    <a:pt x="0" y="0"/>
                  </a:moveTo>
                  <a:lnTo>
                    <a:pt x="6248226" y="0"/>
                  </a:lnTo>
                  <a:lnTo>
                    <a:pt x="6248226" y="923726"/>
                  </a:lnTo>
                  <a:lnTo>
                    <a:pt x="0" y="923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6248226" cy="9332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92"/>
                </a:lnSpc>
              </a:pPr>
              <a:r>
                <a:rPr lang="en-US" sz="23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Preprocess large-scale textual data using PySpark for effective modeling.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7378065" y="3168682"/>
            <a:ext cx="7684389" cy="959955"/>
            <a:chOff x="0" y="0"/>
            <a:chExt cx="7285939" cy="9101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285990" cy="910209"/>
            </a:xfrm>
            <a:custGeom>
              <a:avLst/>
              <a:gdLst/>
              <a:ahLst/>
              <a:cxnLst/>
              <a:rect l="l" t="t" r="r" b="b"/>
              <a:pathLst>
                <a:path w="7285990" h="910209">
                  <a:moveTo>
                    <a:pt x="0" y="91059"/>
                  </a:moveTo>
                  <a:cubicBezTo>
                    <a:pt x="0" y="40767"/>
                    <a:pt x="40767" y="0"/>
                    <a:pt x="91059" y="0"/>
                  </a:cubicBezTo>
                  <a:lnTo>
                    <a:pt x="7194931" y="0"/>
                  </a:lnTo>
                  <a:cubicBezTo>
                    <a:pt x="7245224" y="0"/>
                    <a:pt x="7285990" y="40767"/>
                    <a:pt x="7285990" y="91059"/>
                  </a:cubicBezTo>
                  <a:lnTo>
                    <a:pt x="7285990" y="819150"/>
                  </a:lnTo>
                  <a:cubicBezTo>
                    <a:pt x="7285990" y="869442"/>
                    <a:pt x="7245224" y="910209"/>
                    <a:pt x="7194931" y="910209"/>
                  </a:cubicBezTo>
                  <a:lnTo>
                    <a:pt x="91059" y="910209"/>
                  </a:lnTo>
                  <a:cubicBezTo>
                    <a:pt x="40767" y="910209"/>
                    <a:pt x="0" y="869442"/>
                    <a:pt x="0" y="81915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7668452" y="3384672"/>
            <a:ext cx="527975" cy="527974"/>
          </a:xfrm>
          <a:custGeom>
            <a:avLst/>
            <a:gdLst/>
            <a:ahLst/>
            <a:cxnLst/>
            <a:rect l="l" t="t" r="r" b="b"/>
            <a:pathLst>
              <a:path w="527975" h="527974">
                <a:moveTo>
                  <a:pt x="0" y="0"/>
                </a:moveTo>
                <a:lnTo>
                  <a:pt x="527974" y="0"/>
                </a:lnTo>
                <a:lnTo>
                  <a:pt x="527974" y="527974"/>
                </a:lnTo>
                <a:lnTo>
                  <a:pt x="0" y="5279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24"/>
          <p:cNvGrpSpPr/>
          <p:nvPr/>
        </p:nvGrpSpPr>
        <p:grpSpPr>
          <a:xfrm>
            <a:off x="8479670" y="3161539"/>
            <a:ext cx="6589926" cy="974242"/>
            <a:chOff x="0" y="0"/>
            <a:chExt cx="6248226" cy="92372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248226" cy="923726"/>
            </a:xfrm>
            <a:custGeom>
              <a:avLst/>
              <a:gdLst/>
              <a:ahLst/>
              <a:cxnLst/>
              <a:rect l="l" t="t" r="r" b="b"/>
              <a:pathLst>
                <a:path w="6248226" h="923726">
                  <a:moveTo>
                    <a:pt x="0" y="0"/>
                  </a:moveTo>
                  <a:lnTo>
                    <a:pt x="6248226" y="0"/>
                  </a:lnTo>
                  <a:lnTo>
                    <a:pt x="6248226" y="923726"/>
                  </a:lnTo>
                  <a:lnTo>
                    <a:pt x="0" y="923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6248226" cy="9332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92"/>
                </a:lnSpc>
              </a:pPr>
              <a:r>
                <a:rPr lang="en-US" sz="23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Perform Exploratory Data Analysis (EDA) to uncover patterns and insights.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378065" y="4368627"/>
            <a:ext cx="7684389" cy="959955"/>
            <a:chOff x="0" y="0"/>
            <a:chExt cx="7285939" cy="91018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285990" cy="910209"/>
            </a:xfrm>
            <a:custGeom>
              <a:avLst/>
              <a:gdLst/>
              <a:ahLst/>
              <a:cxnLst/>
              <a:rect l="l" t="t" r="r" b="b"/>
              <a:pathLst>
                <a:path w="7285990" h="910209">
                  <a:moveTo>
                    <a:pt x="0" y="91059"/>
                  </a:moveTo>
                  <a:cubicBezTo>
                    <a:pt x="0" y="40767"/>
                    <a:pt x="40767" y="0"/>
                    <a:pt x="91059" y="0"/>
                  </a:cubicBezTo>
                  <a:lnTo>
                    <a:pt x="7194931" y="0"/>
                  </a:lnTo>
                  <a:cubicBezTo>
                    <a:pt x="7245224" y="0"/>
                    <a:pt x="7285990" y="40767"/>
                    <a:pt x="7285990" y="91059"/>
                  </a:cubicBezTo>
                  <a:lnTo>
                    <a:pt x="7285990" y="819150"/>
                  </a:lnTo>
                  <a:cubicBezTo>
                    <a:pt x="7285990" y="869442"/>
                    <a:pt x="7245224" y="910209"/>
                    <a:pt x="7194931" y="910209"/>
                  </a:cubicBezTo>
                  <a:lnTo>
                    <a:pt x="91059" y="910209"/>
                  </a:lnTo>
                  <a:cubicBezTo>
                    <a:pt x="40767" y="910209"/>
                    <a:pt x="0" y="869442"/>
                    <a:pt x="0" y="81915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" name="Freeform 29"/>
          <p:cNvSpPr/>
          <p:nvPr/>
        </p:nvSpPr>
        <p:spPr>
          <a:xfrm>
            <a:off x="7668452" y="4584618"/>
            <a:ext cx="527975" cy="527974"/>
          </a:xfrm>
          <a:custGeom>
            <a:avLst/>
            <a:gdLst/>
            <a:ahLst/>
            <a:cxnLst/>
            <a:rect l="l" t="t" r="r" b="b"/>
            <a:pathLst>
              <a:path w="527975" h="527974">
                <a:moveTo>
                  <a:pt x="0" y="0"/>
                </a:moveTo>
                <a:lnTo>
                  <a:pt x="527974" y="0"/>
                </a:lnTo>
                <a:lnTo>
                  <a:pt x="527974" y="527974"/>
                </a:lnTo>
                <a:lnTo>
                  <a:pt x="0" y="5279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8479670" y="4361483"/>
            <a:ext cx="6589926" cy="974242"/>
            <a:chOff x="0" y="0"/>
            <a:chExt cx="6248226" cy="92372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248226" cy="923726"/>
            </a:xfrm>
            <a:custGeom>
              <a:avLst/>
              <a:gdLst/>
              <a:ahLst/>
              <a:cxnLst/>
              <a:rect l="l" t="t" r="r" b="b"/>
              <a:pathLst>
                <a:path w="6248226" h="923726">
                  <a:moveTo>
                    <a:pt x="0" y="0"/>
                  </a:moveTo>
                  <a:lnTo>
                    <a:pt x="6248226" y="0"/>
                  </a:lnTo>
                  <a:lnTo>
                    <a:pt x="6248226" y="923726"/>
                  </a:lnTo>
                  <a:lnTo>
                    <a:pt x="0" y="923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9525"/>
              <a:ext cx="6248226" cy="9332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92"/>
                </a:lnSpc>
              </a:pPr>
              <a:r>
                <a:rPr lang="en-US" sz="23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Develop Machine Learning models for sentiment classification.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378065" y="5568572"/>
            <a:ext cx="7684389" cy="959955"/>
            <a:chOff x="0" y="0"/>
            <a:chExt cx="7285939" cy="91018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285990" cy="910209"/>
            </a:xfrm>
            <a:custGeom>
              <a:avLst/>
              <a:gdLst/>
              <a:ahLst/>
              <a:cxnLst/>
              <a:rect l="l" t="t" r="r" b="b"/>
              <a:pathLst>
                <a:path w="7285990" h="910209">
                  <a:moveTo>
                    <a:pt x="0" y="91059"/>
                  </a:moveTo>
                  <a:cubicBezTo>
                    <a:pt x="0" y="40767"/>
                    <a:pt x="40767" y="0"/>
                    <a:pt x="91059" y="0"/>
                  </a:cubicBezTo>
                  <a:lnTo>
                    <a:pt x="7194931" y="0"/>
                  </a:lnTo>
                  <a:cubicBezTo>
                    <a:pt x="7245224" y="0"/>
                    <a:pt x="7285990" y="40767"/>
                    <a:pt x="7285990" y="91059"/>
                  </a:cubicBezTo>
                  <a:lnTo>
                    <a:pt x="7285990" y="819150"/>
                  </a:lnTo>
                  <a:cubicBezTo>
                    <a:pt x="7285990" y="869442"/>
                    <a:pt x="7245224" y="910209"/>
                    <a:pt x="7194931" y="910209"/>
                  </a:cubicBezTo>
                  <a:lnTo>
                    <a:pt x="91059" y="910209"/>
                  </a:lnTo>
                  <a:cubicBezTo>
                    <a:pt x="40767" y="910209"/>
                    <a:pt x="0" y="869442"/>
                    <a:pt x="0" y="81915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Freeform 35"/>
          <p:cNvSpPr/>
          <p:nvPr/>
        </p:nvSpPr>
        <p:spPr>
          <a:xfrm>
            <a:off x="7668452" y="5784562"/>
            <a:ext cx="527975" cy="527974"/>
          </a:xfrm>
          <a:custGeom>
            <a:avLst/>
            <a:gdLst/>
            <a:ahLst/>
            <a:cxnLst/>
            <a:rect l="l" t="t" r="r" b="b"/>
            <a:pathLst>
              <a:path w="527975" h="527974">
                <a:moveTo>
                  <a:pt x="0" y="0"/>
                </a:moveTo>
                <a:lnTo>
                  <a:pt x="527974" y="0"/>
                </a:lnTo>
                <a:lnTo>
                  <a:pt x="527974" y="527975"/>
                </a:lnTo>
                <a:lnTo>
                  <a:pt x="0" y="5279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8479670" y="5561428"/>
            <a:ext cx="6589926" cy="974242"/>
            <a:chOff x="0" y="0"/>
            <a:chExt cx="6248226" cy="923726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248226" cy="923726"/>
            </a:xfrm>
            <a:custGeom>
              <a:avLst/>
              <a:gdLst/>
              <a:ahLst/>
              <a:cxnLst/>
              <a:rect l="l" t="t" r="r" b="b"/>
              <a:pathLst>
                <a:path w="6248226" h="923726">
                  <a:moveTo>
                    <a:pt x="0" y="0"/>
                  </a:moveTo>
                  <a:lnTo>
                    <a:pt x="6248226" y="0"/>
                  </a:lnTo>
                  <a:lnTo>
                    <a:pt x="6248226" y="923726"/>
                  </a:lnTo>
                  <a:lnTo>
                    <a:pt x="0" y="923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9525"/>
              <a:ext cx="6248226" cy="9332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92"/>
                </a:lnSpc>
              </a:pPr>
              <a:r>
                <a:rPr lang="en-US" sz="23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Evaluate model performance on large-scale data.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378065" y="6768517"/>
            <a:ext cx="7684389" cy="959955"/>
            <a:chOff x="0" y="0"/>
            <a:chExt cx="7285939" cy="91018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285990" cy="910209"/>
            </a:xfrm>
            <a:custGeom>
              <a:avLst/>
              <a:gdLst/>
              <a:ahLst/>
              <a:cxnLst/>
              <a:rect l="l" t="t" r="r" b="b"/>
              <a:pathLst>
                <a:path w="7285990" h="910209">
                  <a:moveTo>
                    <a:pt x="0" y="91059"/>
                  </a:moveTo>
                  <a:cubicBezTo>
                    <a:pt x="0" y="40767"/>
                    <a:pt x="40767" y="0"/>
                    <a:pt x="91059" y="0"/>
                  </a:cubicBezTo>
                  <a:lnTo>
                    <a:pt x="7194931" y="0"/>
                  </a:lnTo>
                  <a:cubicBezTo>
                    <a:pt x="7245224" y="0"/>
                    <a:pt x="7285990" y="40767"/>
                    <a:pt x="7285990" y="91059"/>
                  </a:cubicBezTo>
                  <a:lnTo>
                    <a:pt x="7285990" y="819150"/>
                  </a:lnTo>
                  <a:cubicBezTo>
                    <a:pt x="7285990" y="869442"/>
                    <a:pt x="7245224" y="910209"/>
                    <a:pt x="7194931" y="910209"/>
                  </a:cubicBezTo>
                  <a:lnTo>
                    <a:pt x="91059" y="910209"/>
                  </a:lnTo>
                  <a:cubicBezTo>
                    <a:pt x="40767" y="910209"/>
                    <a:pt x="0" y="869442"/>
                    <a:pt x="0" y="81915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" name="Freeform 41"/>
          <p:cNvSpPr/>
          <p:nvPr/>
        </p:nvSpPr>
        <p:spPr>
          <a:xfrm>
            <a:off x="7668452" y="6984507"/>
            <a:ext cx="527975" cy="527975"/>
          </a:xfrm>
          <a:custGeom>
            <a:avLst/>
            <a:gdLst/>
            <a:ahLst/>
            <a:cxnLst/>
            <a:rect l="l" t="t" r="r" b="b"/>
            <a:pathLst>
              <a:path w="527975" h="527975">
                <a:moveTo>
                  <a:pt x="0" y="0"/>
                </a:moveTo>
                <a:lnTo>
                  <a:pt x="527974" y="0"/>
                </a:lnTo>
                <a:lnTo>
                  <a:pt x="527974" y="527975"/>
                </a:lnTo>
                <a:lnTo>
                  <a:pt x="0" y="5279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2" name="Group 42"/>
          <p:cNvGrpSpPr/>
          <p:nvPr/>
        </p:nvGrpSpPr>
        <p:grpSpPr>
          <a:xfrm>
            <a:off x="8479670" y="6761374"/>
            <a:ext cx="6589926" cy="974242"/>
            <a:chOff x="0" y="0"/>
            <a:chExt cx="6248226" cy="923726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248226" cy="923726"/>
            </a:xfrm>
            <a:custGeom>
              <a:avLst/>
              <a:gdLst/>
              <a:ahLst/>
              <a:cxnLst/>
              <a:rect l="l" t="t" r="r" b="b"/>
              <a:pathLst>
                <a:path w="6248226" h="923726">
                  <a:moveTo>
                    <a:pt x="0" y="0"/>
                  </a:moveTo>
                  <a:lnTo>
                    <a:pt x="6248226" y="0"/>
                  </a:lnTo>
                  <a:lnTo>
                    <a:pt x="6248226" y="923726"/>
                  </a:lnTo>
                  <a:lnTo>
                    <a:pt x="0" y="923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9525"/>
              <a:ext cx="6248226" cy="9332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92"/>
                </a:lnSpc>
              </a:pPr>
              <a:r>
                <a:rPr lang="en-US" sz="23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Scale up &amp; Scale out using PySpark to demonstrate Big Data handling.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378065" y="7968462"/>
            <a:ext cx="7684389" cy="959955"/>
            <a:chOff x="0" y="0"/>
            <a:chExt cx="7285939" cy="91018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7285990" cy="910209"/>
            </a:xfrm>
            <a:custGeom>
              <a:avLst/>
              <a:gdLst/>
              <a:ahLst/>
              <a:cxnLst/>
              <a:rect l="l" t="t" r="r" b="b"/>
              <a:pathLst>
                <a:path w="7285990" h="910209">
                  <a:moveTo>
                    <a:pt x="0" y="91059"/>
                  </a:moveTo>
                  <a:cubicBezTo>
                    <a:pt x="0" y="40767"/>
                    <a:pt x="40767" y="0"/>
                    <a:pt x="91059" y="0"/>
                  </a:cubicBezTo>
                  <a:lnTo>
                    <a:pt x="7194931" y="0"/>
                  </a:lnTo>
                  <a:cubicBezTo>
                    <a:pt x="7245224" y="0"/>
                    <a:pt x="7285990" y="40767"/>
                    <a:pt x="7285990" y="91059"/>
                  </a:cubicBezTo>
                  <a:lnTo>
                    <a:pt x="7285990" y="819150"/>
                  </a:lnTo>
                  <a:cubicBezTo>
                    <a:pt x="7285990" y="869442"/>
                    <a:pt x="7245224" y="910209"/>
                    <a:pt x="7194931" y="910209"/>
                  </a:cubicBezTo>
                  <a:lnTo>
                    <a:pt x="91059" y="910209"/>
                  </a:lnTo>
                  <a:cubicBezTo>
                    <a:pt x="40767" y="910209"/>
                    <a:pt x="0" y="869442"/>
                    <a:pt x="0" y="81915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7" name="Freeform 47"/>
          <p:cNvSpPr/>
          <p:nvPr/>
        </p:nvSpPr>
        <p:spPr>
          <a:xfrm>
            <a:off x="7668452" y="8184451"/>
            <a:ext cx="527975" cy="527975"/>
          </a:xfrm>
          <a:custGeom>
            <a:avLst/>
            <a:gdLst/>
            <a:ahLst/>
            <a:cxnLst/>
            <a:rect l="l" t="t" r="r" b="b"/>
            <a:pathLst>
              <a:path w="527975" h="527975">
                <a:moveTo>
                  <a:pt x="0" y="0"/>
                </a:moveTo>
                <a:lnTo>
                  <a:pt x="527974" y="0"/>
                </a:lnTo>
                <a:lnTo>
                  <a:pt x="527974" y="527975"/>
                </a:lnTo>
                <a:lnTo>
                  <a:pt x="0" y="5279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8" name="Group 48"/>
          <p:cNvGrpSpPr/>
          <p:nvPr/>
        </p:nvGrpSpPr>
        <p:grpSpPr>
          <a:xfrm>
            <a:off x="8479670" y="7961318"/>
            <a:ext cx="6589926" cy="974242"/>
            <a:chOff x="0" y="0"/>
            <a:chExt cx="6248226" cy="923726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248226" cy="923726"/>
            </a:xfrm>
            <a:custGeom>
              <a:avLst/>
              <a:gdLst/>
              <a:ahLst/>
              <a:cxnLst/>
              <a:rect l="l" t="t" r="r" b="b"/>
              <a:pathLst>
                <a:path w="6248226" h="923726">
                  <a:moveTo>
                    <a:pt x="0" y="0"/>
                  </a:moveTo>
                  <a:lnTo>
                    <a:pt x="6248226" y="0"/>
                  </a:lnTo>
                  <a:lnTo>
                    <a:pt x="6248226" y="923726"/>
                  </a:lnTo>
                  <a:lnTo>
                    <a:pt x="0" y="923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9525"/>
              <a:ext cx="6248226" cy="9332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2592"/>
                </a:lnSpc>
              </a:pPr>
              <a:r>
                <a:rPr lang="en-US" sz="239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Draw conclusions and provide recommendations based on analysis.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47949" y="482600"/>
            <a:ext cx="12990181" cy="9321801"/>
            <a:chOff x="0" y="0"/>
            <a:chExt cx="12316617" cy="88384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316587" cy="8838438"/>
            </a:xfrm>
            <a:custGeom>
              <a:avLst/>
              <a:gdLst/>
              <a:ahLst/>
              <a:cxnLst/>
              <a:rect l="l" t="t" r="r" b="b"/>
              <a:pathLst>
                <a:path w="12316587" h="8838438">
                  <a:moveTo>
                    <a:pt x="0" y="0"/>
                  </a:moveTo>
                  <a:lnTo>
                    <a:pt x="8496427" y="0"/>
                  </a:lnTo>
                  <a:lnTo>
                    <a:pt x="8496427" y="2540"/>
                  </a:lnTo>
                  <a:lnTo>
                    <a:pt x="12316587" y="2540"/>
                  </a:lnTo>
                  <a:lnTo>
                    <a:pt x="12316587" y="4077081"/>
                  </a:lnTo>
                  <a:lnTo>
                    <a:pt x="11973433" y="4521962"/>
                  </a:lnTo>
                  <a:lnTo>
                    <a:pt x="11973433" y="428879"/>
                  </a:lnTo>
                  <a:lnTo>
                    <a:pt x="341376" y="428879"/>
                  </a:lnTo>
                  <a:lnTo>
                    <a:pt x="341376" y="8404479"/>
                  </a:lnTo>
                  <a:lnTo>
                    <a:pt x="8978392" y="8404479"/>
                  </a:lnTo>
                  <a:lnTo>
                    <a:pt x="8643620" y="8838438"/>
                  </a:lnTo>
                  <a:lnTo>
                    <a:pt x="7704455" y="8838438"/>
                  </a:lnTo>
                  <a:lnTo>
                    <a:pt x="7704455" y="8835898"/>
                  </a:lnTo>
                  <a:lnTo>
                    <a:pt x="0" y="8835898"/>
                  </a:lnTo>
                  <a:close/>
                </a:path>
              </a:pathLst>
            </a:custGeom>
            <a:solidFill>
              <a:srgbClr val="808080">
                <a:alpha val="588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934810" y="5003800"/>
            <a:ext cx="3703320" cy="4800600"/>
            <a:chOff x="0" y="0"/>
            <a:chExt cx="3511296" cy="45516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11296" cy="4551680"/>
            </a:xfrm>
            <a:custGeom>
              <a:avLst/>
              <a:gdLst/>
              <a:ahLst/>
              <a:cxnLst/>
              <a:rect l="l" t="t" r="r" b="b"/>
              <a:pathLst>
                <a:path w="3511296" h="4551680">
                  <a:moveTo>
                    <a:pt x="3511296" y="4551680"/>
                  </a:moveTo>
                  <a:lnTo>
                    <a:pt x="3511296" y="0"/>
                  </a:lnTo>
                  <a:lnTo>
                    <a:pt x="0" y="4551680"/>
                  </a:lnTo>
                  <a:close/>
                </a:path>
              </a:pathLst>
            </a:custGeom>
            <a:solidFill>
              <a:srgbClr val="8064A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18763" y="1782956"/>
            <a:ext cx="3534108" cy="6721089"/>
            <a:chOff x="0" y="0"/>
            <a:chExt cx="3350858" cy="63725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50858" cy="6372588"/>
            </a:xfrm>
            <a:custGeom>
              <a:avLst/>
              <a:gdLst/>
              <a:ahLst/>
              <a:cxnLst/>
              <a:rect l="l" t="t" r="r" b="b"/>
              <a:pathLst>
                <a:path w="3350858" h="6372588">
                  <a:moveTo>
                    <a:pt x="0" y="0"/>
                  </a:moveTo>
                  <a:lnTo>
                    <a:pt x="3350858" y="0"/>
                  </a:lnTo>
                  <a:lnTo>
                    <a:pt x="3350858" y="6372588"/>
                  </a:lnTo>
                  <a:lnTo>
                    <a:pt x="0" y="63725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3350858" cy="648688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6480"/>
                </a:lnSpc>
              </a:pPr>
              <a:r>
                <a:rPr lang="en-US" sz="540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DATA OVERVIEW</a:t>
              </a:r>
            </a:p>
          </p:txBody>
        </p:sp>
      </p:grpSp>
      <p:sp>
        <p:nvSpPr>
          <p:cNvPr id="9" name="AutoShape 9"/>
          <p:cNvSpPr/>
          <p:nvPr/>
        </p:nvSpPr>
        <p:spPr>
          <a:xfrm rot="5379884">
            <a:off x="5080382" y="5193271"/>
            <a:ext cx="4883401" cy="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067294" y="2008094"/>
            <a:ext cx="5395032" cy="6270813"/>
            <a:chOff x="0" y="0"/>
            <a:chExt cx="5115290" cy="59456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15290" cy="5945660"/>
            </a:xfrm>
            <a:custGeom>
              <a:avLst/>
              <a:gdLst/>
              <a:ahLst/>
              <a:cxnLst/>
              <a:rect l="l" t="t" r="r" b="b"/>
              <a:pathLst>
                <a:path w="5115290" h="5945660">
                  <a:moveTo>
                    <a:pt x="0" y="0"/>
                  </a:moveTo>
                  <a:lnTo>
                    <a:pt x="5115290" y="0"/>
                  </a:lnTo>
                  <a:lnTo>
                    <a:pt x="5115290" y="5945660"/>
                  </a:lnTo>
                  <a:lnTo>
                    <a:pt x="0" y="5945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5115290" cy="597423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7472" lvl="1" indent="-173736" algn="l">
                <a:lnSpc>
                  <a:spcPts val="2916"/>
                </a:lnSpc>
                <a:buFont typeface="Arial"/>
                <a:buChar char="•"/>
              </a:pPr>
              <a:r>
                <a:rPr lang="en-US" sz="2700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Dataset</a:t>
              </a:r>
              <a:r>
                <a:rPr lang="en-US" sz="2700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: Amazon Book Reviews dataset (10.3M user’s reviews)</a:t>
              </a:r>
            </a:p>
            <a:p>
              <a:pPr marL="347472" lvl="1" indent="-173736" algn="l">
                <a:lnSpc>
                  <a:spcPts val="2916"/>
                </a:lnSpc>
                <a:buFont typeface="Arial"/>
                <a:buChar char="•"/>
              </a:pPr>
              <a:r>
                <a:rPr lang="en-US" sz="2700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File Format </a:t>
              </a:r>
              <a:r>
                <a:rPr lang="en-US" sz="2700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: JSONL, converted to CSV for structured analysis</a:t>
              </a:r>
            </a:p>
            <a:p>
              <a:pPr marL="347472" lvl="1" indent="-173736" algn="l">
                <a:lnSpc>
                  <a:spcPts val="2916"/>
                </a:lnSpc>
                <a:buFont typeface="Arial"/>
                <a:buChar char="•"/>
              </a:pPr>
              <a:r>
                <a:rPr lang="en-US" sz="2700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Key Features </a:t>
              </a:r>
              <a:r>
                <a:rPr lang="en-US" sz="2700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:  </a:t>
              </a:r>
              <a:r>
                <a:rPr lang="en-US" sz="2700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review_id</a:t>
              </a:r>
              <a:r>
                <a:rPr lang="en-US" sz="2700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(Unique identifier), </a:t>
              </a:r>
              <a:r>
                <a:rPr lang="en-US" sz="2700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user_id</a:t>
              </a:r>
              <a:r>
                <a:rPr lang="en-US" sz="2700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(Reviewer’s ID), rating (Star rating from 0 to 5), text (Review content), </a:t>
              </a:r>
              <a:r>
                <a:rPr lang="en-US" sz="2700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verified_purchase</a:t>
              </a:r>
              <a:r>
                <a:rPr lang="en-US" sz="2700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(Boolean, whether the purchase was verified)</a:t>
              </a:r>
            </a:p>
            <a:p>
              <a:pPr marL="347472" lvl="1" indent="-173736" algn="l">
                <a:lnSpc>
                  <a:spcPts val="2916"/>
                </a:lnSpc>
                <a:buFont typeface="Arial"/>
                <a:buChar char="•"/>
              </a:pPr>
              <a:r>
                <a:rPr lang="en-US" sz="2700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Target Variable  </a:t>
              </a:r>
              <a:r>
                <a:rPr lang="en-US" sz="2700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: “Rating” which is used for Sentiment (Positive, Negative) analysis.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6030" y="15"/>
            <a:ext cx="13715970" cy="10286985"/>
          </a:xfrm>
          <a:custGeom>
            <a:avLst/>
            <a:gdLst/>
            <a:ahLst/>
            <a:cxnLst/>
            <a:rect l="l" t="t" r="r" b="b"/>
            <a:pathLst>
              <a:path w="13715970" h="10286985">
                <a:moveTo>
                  <a:pt x="0" y="0"/>
                </a:moveTo>
                <a:lnTo>
                  <a:pt x="13715970" y="0"/>
                </a:lnTo>
                <a:lnTo>
                  <a:pt x="13715970" y="10286985"/>
                </a:lnTo>
                <a:lnTo>
                  <a:pt x="0" y="1028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11" r="-97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28600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3716000" h="10287000">
                <a:moveTo>
                  <a:pt x="0" y="0"/>
                </a:moveTo>
                <a:lnTo>
                  <a:pt x="13716000" y="0"/>
                </a:lnTo>
                <a:lnTo>
                  <a:pt x="13716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228975" y="547687"/>
            <a:ext cx="11830050" cy="1988344"/>
            <a:chOff x="0" y="0"/>
            <a:chExt cx="11216640" cy="18852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216640" cy="1885245"/>
            </a:xfrm>
            <a:custGeom>
              <a:avLst/>
              <a:gdLst/>
              <a:ahLst/>
              <a:cxnLst/>
              <a:rect l="l" t="t" r="r" b="b"/>
              <a:pathLst>
                <a:path w="11216640" h="1885245">
                  <a:moveTo>
                    <a:pt x="0" y="0"/>
                  </a:moveTo>
                  <a:lnTo>
                    <a:pt x="11216640" y="0"/>
                  </a:lnTo>
                  <a:lnTo>
                    <a:pt x="11216640" y="1885245"/>
                  </a:lnTo>
                  <a:lnTo>
                    <a:pt x="0" y="18852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42875"/>
              <a:ext cx="11216640" cy="202812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919"/>
                </a:lnSpc>
              </a:pPr>
              <a:r>
                <a:rPr lang="en-US" sz="659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DATA PREPROCESSING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477870" y="3418804"/>
            <a:ext cx="982362" cy="982362"/>
            <a:chOff x="0" y="0"/>
            <a:chExt cx="931425" cy="9314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1418" cy="931418"/>
            </a:xfrm>
            <a:custGeom>
              <a:avLst/>
              <a:gdLst/>
              <a:ahLst/>
              <a:cxnLst/>
              <a:rect l="l" t="t" r="r" b="b"/>
              <a:pathLst>
                <a:path w="931418" h="931418">
                  <a:moveTo>
                    <a:pt x="0" y="465709"/>
                  </a:moveTo>
                  <a:cubicBezTo>
                    <a:pt x="0" y="208534"/>
                    <a:pt x="208534" y="0"/>
                    <a:pt x="465709" y="0"/>
                  </a:cubicBezTo>
                  <a:cubicBezTo>
                    <a:pt x="722884" y="0"/>
                    <a:pt x="931418" y="208534"/>
                    <a:pt x="931418" y="465709"/>
                  </a:cubicBezTo>
                  <a:cubicBezTo>
                    <a:pt x="931418" y="722884"/>
                    <a:pt x="722884" y="931418"/>
                    <a:pt x="465709" y="931418"/>
                  </a:cubicBezTo>
                  <a:cubicBezTo>
                    <a:pt x="208534" y="931418"/>
                    <a:pt x="0" y="722884"/>
                    <a:pt x="0" y="465709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3684167" y="3625101"/>
            <a:ext cx="569770" cy="569771"/>
          </a:xfrm>
          <a:custGeom>
            <a:avLst/>
            <a:gdLst/>
            <a:ahLst/>
            <a:cxnLst/>
            <a:rect l="l" t="t" r="r" b="b"/>
            <a:pathLst>
              <a:path w="569770" h="569771">
                <a:moveTo>
                  <a:pt x="0" y="0"/>
                </a:moveTo>
                <a:lnTo>
                  <a:pt x="569770" y="0"/>
                </a:lnTo>
                <a:lnTo>
                  <a:pt x="569770" y="569771"/>
                </a:lnTo>
                <a:lnTo>
                  <a:pt x="0" y="5697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4663595" y="3411661"/>
            <a:ext cx="2329857" cy="996649"/>
            <a:chOff x="0" y="0"/>
            <a:chExt cx="2209050" cy="94497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9050" cy="944971"/>
            </a:xfrm>
            <a:custGeom>
              <a:avLst/>
              <a:gdLst/>
              <a:ahLst/>
              <a:cxnLst/>
              <a:rect l="l" t="t" r="r" b="b"/>
              <a:pathLst>
                <a:path w="2209050" h="944971">
                  <a:moveTo>
                    <a:pt x="0" y="0"/>
                  </a:moveTo>
                  <a:lnTo>
                    <a:pt x="2209050" y="0"/>
                  </a:lnTo>
                  <a:lnTo>
                    <a:pt x="2209050" y="944971"/>
                  </a:lnTo>
                  <a:lnTo>
                    <a:pt x="0" y="9449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2209050" cy="95449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781"/>
                </a:lnSpc>
              </a:pPr>
              <a:r>
                <a:rPr lang="en-US" sz="164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Handling Missing Values </a:t>
              </a:r>
              <a:r>
                <a:rPr lang="en-US" sz="164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: Removing or imputing missing data.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389780" y="3418804"/>
            <a:ext cx="982362" cy="982362"/>
            <a:chOff x="0" y="0"/>
            <a:chExt cx="931425" cy="9314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31418" cy="931418"/>
            </a:xfrm>
            <a:custGeom>
              <a:avLst/>
              <a:gdLst/>
              <a:ahLst/>
              <a:cxnLst/>
              <a:rect l="l" t="t" r="r" b="b"/>
              <a:pathLst>
                <a:path w="931418" h="931418">
                  <a:moveTo>
                    <a:pt x="0" y="465709"/>
                  </a:moveTo>
                  <a:cubicBezTo>
                    <a:pt x="0" y="208534"/>
                    <a:pt x="208534" y="0"/>
                    <a:pt x="465709" y="0"/>
                  </a:cubicBezTo>
                  <a:cubicBezTo>
                    <a:pt x="722884" y="0"/>
                    <a:pt x="931418" y="208534"/>
                    <a:pt x="931418" y="465709"/>
                  </a:cubicBezTo>
                  <a:cubicBezTo>
                    <a:pt x="931418" y="722884"/>
                    <a:pt x="722884" y="931418"/>
                    <a:pt x="465709" y="931418"/>
                  </a:cubicBezTo>
                  <a:cubicBezTo>
                    <a:pt x="208534" y="931418"/>
                    <a:pt x="0" y="722884"/>
                    <a:pt x="0" y="465709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7596076" y="3625101"/>
            <a:ext cx="569770" cy="569771"/>
          </a:xfrm>
          <a:custGeom>
            <a:avLst/>
            <a:gdLst/>
            <a:ahLst/>
            <a:cxnLst/>
            <a:rect l="l" t="t" r="r" b="b"/>
            <a:pathLst>
              <a:path w="569770" h="569771">
                <a:moveTo>
                  <a:pt x="0" y="0"/>
                </a:moveTo>
                <a:lnTo>
                  <a:pt x="569771" y="0"/>
                </a:lnTo>
                <a:lnTo>
                  <a:pt x="569771" y="569771"/>
                </a:lnTo>
                <a:lnTo>
                  <a:pt x="0" y="5697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8575505" y="3411661"/>
            <a:ext cx="2329857" cy="996649"/>
            <a:chOff x="0" y="0"/>
            <a:chExt cx="2209050" cy="94497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209050" cy="944971"/>
            </a:xfrm>
            <a:custGeom>
              <a:avLst/>
              <a:gdLst/>
              <a:ahLst/>
              <a:cxnLst/>
              <a:rect l="l" t="t" r="r" b="b"/>
              <a:pathLst>
                <a:path w="2209050" h="944971">
                  <a:moveTo>
                    <a:pt x="0" y="0"/>
                  </a:moveTo>
                  <a:lnTo>
                    <a:pt x="2209050" y="0"/>
                  </a:lnTo>
                  <a:lnTo>
                    <a:pt x="2209050" y="944971"/>
                  </a:lnTo>
                  <a:lnTo>
                    <a:pt x="0" y="9449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2209050" cy="95449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781"/>
                </a:lnSpc>
              </a:pPr>
              <a:r>
                <a:rPr lang="en-US" sz="164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Removing Duplicates </a:t>
              </a:r>
              <a:r>
                <a:rPr lang="en-US" sz="164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: Using PySpark’s dropDuplicates().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301690" y="3418804"/>
            <a:ext cx="982362" cy="982362"/>
            <a:chOff x="0" y="0"/>
            <a:chExt cx="931425" cy="9314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31418" cy="931418"/>
            </a:xfrm>
            <a:custGeom>
              <a:avLst/>
              <a:gdLst/>
              <a:ahLst/>
              <a:cxnLst/>
              <a:rect l="l" t="t" r="r" b="b"/>
              <a:pathLst>
                <a:path w="931418" h="931418">
                  <a:moveTo>
                    <a:pt x="0" y="465709"/>
                  </a:moveTo>
                  <a:cubicBezTo>
                    <a:pt x="0" y="208534"/>
                    <a:pt x="208534" y="0"/>
                    <a:pt x="465709" y="0"/>
                  </a:cubicBezTo>
                  <a:cubicBezTo>
                    <a:pt x="722884" y="0"/>
                    <a:pt x="931418" y="208534"/>
                    <a:pt x="931418" y="465709"/>
                  </a:cubicBezTo>
                  <a:cubicBezTo>
                    <a:pt x="931418" y="722884"/>
                    <a:pt x="722884" y="931418"/>
                    <a:pt x="465709" y="931418"/>
                  </a:cubicBezTo>
                  <a:cubicBezTo>
                    <a:pt x="208534" y="931418"/>
                    <a:pt x="0" y="722884"/>
                    <a:pt x="0" y="465709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1507985" y="3625101"/>
            <a:ext cx="569770" cy="569771"/>
          </a:xfrm>
          <a:custGeom>
            <a:avLst/>
            <a:gdLst/>
            <a:ahLst/>
            <a:cxnLst/>
            <a:rect l="l" t="t" r="r" b="b"/>
            <a:pathLst>
              <a:path w="569770" h="569771">
                <a:moveTo>
                  <a:pt x="0" y="0"/>
                </a:moveTo>
                <a:lnTo>
                  <a:pt x="569770" y="0"/>
                </a:lnTo>
                <a:lnTo>
                  <a:pt x="569770" y="569771"/>
                </a:lnTo>
                <a:lnTo>
                  <a:pt x="0" y="5697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2487415" y="3411661"/>
            <a:ext cx="2329857" cy="996649"/>
            <a:chOff x="0" y="0"/>
            <a:chExt cx="2209050" cy="94497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209050" cy="944971"/>
            </a:xfrm>
            <a:custGeom>
              <a:avLst/>
              <a:gdLst/>
              <a:ahLst/>
              <a:cxnLst/>
              <a:rect l="l" t="t" r="r" b="b"/>
              <a:pathLst>
                <a:path w="2209050" h="944971">
                  <a:moveTo>
                    <a:pt x="0" y="0"/>
                  </a:moveTo>
                  <a:lnTo>
                    <a:pt x="2209050" y="0"/>
                  </a:lnTo>
                  <a:lnTo>
                    <a:pt x="2209050" y="944971"/>
                  </a:lnTo>
                  <a:lnTo>
                    <a:pt x="0" y="9449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9525"/>
              <a:ext cx="2209050" cy="95449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781"/>
                </a:lnSpc>
              </a:pPr>
              <a:r>
                <a:rPr lang="en-US" sz="164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Under sampling</a:t>
              </a:r>
              <a:r>
                <a:rPr lang="en-US" sz="164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high class values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477870" y="5510758"/>
            <a:ext cx="982362" cy="982362"/>
            <a:chOff x="0" y="0"/>
            <a:chExt cx="931425" cy="93142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31418" cy="931418"/>
            </a:xfrm>
            <a:custGeom>
              <a:avLst/>
              <a:gdLst/>
              <a:ahLst/>
              <a:cxnLst/>
              <a:rect l="l" t="t" r="r" b="b"/>
              <a:pathLst>
                <a:path w="931418" h="931418">
                  <a:moveTo>
                    <a:pt x="0" y="465709"/>
                  </a:moveTo>
                  <a:cubicBezTo>
                    <a:pt x="0" y="208534"/>
                    <a:pt x="208534" y="0"/>
                    <a:pt x="465709" y="0"/>
                  </a:cubicBezTo>
                  <a:cubicBezTo>
                    <a:pt x="722884" y="0"/>
                    <a:pt x="931418" y="208534"/>
                    <a:pt x="931418" y="465709"/>
                  </a:cubicBezTo>
                  <a:cubicBezTo>
                    <a:pt x="931418" y="722884"/>
                    <a:pt x="722884" y="931418"/>
                    <a:pt x="465709" y="931418"/>
                  </a:cubicBezTo>
                  <a:cubicBezTo>
                    <a:pt x="208534" y="931418"/>
                    <a:pt x="0" y="722884"/>
                    <a:pt x="0" y="465709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Freeform 27"/>
          <p:cNvSpPr/>
          <p:nvPr/>
        </p:nvSpPr>
        <p:spPr>
          <a:xfrm>
            <a:off x="3684167" y="5717055"/>
            <a:ext cx="569770" cy="569770"/>
          </a:xfrm>
          <a:custGeom>
            <a:avLst/>
            <a:gdLst/>
            <a:ahLst/>
            <a:cxnLst/>
            <a:rect l="l" t="t" r="r" b="b"/>
            <a:pathLst>
              <a:path w="569770" h="569770">
                <a:moveTo>
                  <a:pt x="0" y="0"/>
                </a:moveTo>
                <a:lnTo>
                  <a:pt x="569770" y="0"/>
                </a:lnTo>
                <a:lnTo>
                  <a:pt x="569770" y="569770"/>
                </a:lnTo>
                <a:lnTo>
                  <a:pt x="0" y="5697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4663595" y="5503615"/>
            <a:ext cx="2329857" cy="996649"/>
            <a:chOff x="0" y="0"/>
            <a:chExt cx="2209050" cy="94497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209050" cy="944971"/>
            </a:xfrm>
            <a:custGeom>
              <a:avLst/>
              <a:gdLst/>
              <a:ahLst/>
              <a:cxnLst/>
              <a:rect l="l" t="t" r="r" b="b"/>
              <a:pathLst>
                <a:path w="2209050" h="944971">
                  <a:moveTo>
                    <a:pt x="0" y="0"/>
                  </a:moveTo>
                  <a:lnTo>
                    <a:pt x="2209050" y="0"/>
                  </a:lnTo>
                  <a:lnTo>
                    <a:pt x="2209050" y="944971"/>
                  </a:lnTo>
                  <a:lnTo>
                    <a:pt x="0" y="9449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2209050" cy="95449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781"/>
                </a:lnSpc>
              </a:pPr>
              <a:r>
                <a:rPr lang="en-US" sz="164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Text Cleaning</a:t>
              </a:r>
              <a:r>
                <a:rPr lang="en-US" sz="164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: Removing punctuation, stopwords, and lowercasing text.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389780" y="5510758"/>
            <a:ext cx="982362" cy="982362"/>
            <a:chOff x="0" y="0"/>
            <a:chExt cx="931425" cy="93142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931418" cy="931418"/>
            </a:xfrm>
            <a:custGeom>
              <a:avLst/>
              <a:gdLst/>
              <a:ahLst/>
              <a:cxnLst/>
              <a:rect l="l" t="t" r="r" b="b"/>
              <a:pathLst>
                <a:path w="931418" h="931418">
                  <a:moveTo>
                    <a:pt x="0" y="465709"/>
                  </a:moveTo>
                  <a:cubicBezTo>
                    <a:pt x="0" y="208534"/>
                    <a:pt x="208534" y="0"/>
                    <a:pt x="465709" y="0"/>
                  </a:cubicBezTo>
                  <a:cubicBezTo>
                    <a:pt x="722884" y="0"/>
                    <a:pt x="931418" y="208534"/>
                    <a:pt x="931418" y="465709"/>
                  </a:cubicBezTo>
                  <a:cubicBezTo>
                    <a:pt x="931418" y="722884"/>
                    <a:pt x="722884" y="931418"/>
                    <a:pt x="465709" y="931418"/>
                  </a:cubicBezTo>
                  <a:cubicBezTo>
                    <a:pt x="208534" y="931418"/>
                    <a:pt x="0" y="722884"/>
                    <a:pt x="0" y="465709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Freeform 33"/>
          <p:cNvSpPr/>
          <p:nvPr/>
        </p:nvSpPr>
        <p:spPr>
          <a:xfrm>
            <a:off x="7596076" y="5717055"/>
            <a:ext cx="569770" cy="569770"/>
          </a:xfrm>
          <a:custGeom>
            <a:avLst/>
            <a:gdLst/>
            <a:ahLst/>
            <a:cxnLst/>
            <a:rect l="l" t="t" r="r" b="b"/>
            <a:pathLst>
              <a:path w="569770" h="569770">
                <a:moveTo>
                  <a:pt x="0" y="0"/>
                </a:moveTo>
                <a:lnTo>
                  <a:pt x="569771" y="0"/>
                </a:lnTo>
                <a:lnTo>
                  <a:pt x="569771" y="569770"/>
                </a:lnTo>
                <a:lnTo>
                  <a:pt x="0" y="5697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>
            <a:off x="8575505" y="5503615"/>
            <a:ext cx="2329857" cy="996649"/>
            <a:chOff x="0" y="0"/>
            <a:chExt cx="2209050" cy="94497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209050" cy="944971"/>
            </a:xfrm>
            <a:custGeom>
              <a:avLst/>
              <a:gdLst/>
              <a:ahLst/>
              <a:cxnLst/>
              <a:rect l="l" t="t" r="r" b="b"/>
              <a:pathLst>
                <a:path w="2209050" h="944971">
                  <a:moveTo>
                    <a:pt x="0" y="0"/>
                  </a:moveTo>
                  <a:lnTo>
                    <a:pt x="2209050" y="0"/>
                  </a:lnTo>
                  <a:lnTo>
                    <a:pt x="2209050" y="944971"/>
                  </a:lnTo>
                  <a:lnTo>
                    <a:pt x="0" y="9449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9525"/>
              <a:ext cx="2209050" cy="95449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781"/>
                </a:lnSpc>
              </a:pPr>
              <a:r>
                <a:rPr lang="en-US" sz="164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Feature Engineering</a:t>
              </a:r>
              <a:r>
                <a:rPr lang="en-US" sz="164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:  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301690" y="5510758"/>
            <a:ext cx="982362" cy="982362"/>
            <a:chOff x="0" y="0"/>
            <a:chExt cx="931425" cy="93142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931418" cy="931418"/>
            </a:xfrm>
            <a:custGeom>
              <a:avLst/>
              <a:gdLst/>
              <a:ahLst/>
              <a:cxnLst/>
              <a:rect l="l" t="t" r="r" b="b"/>
              <a:pathLst>
                <a:path w="931418" h="931418">
                  <a:moveTo>
                    <a:pt x="0" y="465709"/>
                  </a:moveTo>
                  <a:cubicBezTo>
                    <a:pt x="0" y="208534"/>
                    <a:pt x="208534" y="0"/>
                    <a:pt x="465709" y="0"/>
                  </a:cubicBezTo>
                  <a:cubicBezTo>
                    <a:pt x="722884" y="0"/>
                    <a:pt x="931418" y="208534"/>
                    <a:pt x="931418" y="465709"/>
                  </a:cubicBezTo>
                  <a:cubicBezTo>
                    <a:pt x="931418" y="722884"/>
                    <a:pt x="722884" y="931418"/>
                    <a:pt x="465709" y="931418"/>
                  </a:cubicBezTo>
                  <a:cubicBezTo>
                    <a:pt x="208534" y="931418"/>
                    <a:pt x="0" y="722884"/>
                    <a:pt x="0" y="465709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Freeform 39"/>
          <p:cNvSpPr/>
          <p:nvPr/>
        </p:nvSpPr>
        <p:spPr>
          <a:xfrm>
            <a:off x="11507985" y="5717055"/>
            <a:ext cx="569770" cy="569770"/>
          </a:xfrm>
          <a:custGeom>
            <a:avLst/>
            <a:gdLst/>
            <a:ahLst/>
            <a:cxnLst/>
            <a:rect l="l" t="t" r="r" b="b"/>
            <a:pathLst>
              <a:path w="569770" h="569770">
                <a:moveTo>
                  <a:pt x="0" y="0"/>
                </a:moveTo>
                <a:lnTo>
                  <a:pt x="569770" y="0"/>
                </a:lnTo>
                <a:lnTo>
                  <a:pt x="569770" y="569770"/>
                </a:lnTo>
                <a:lnTo>
                  <a:pt x="0" y="5697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0" name="Group 40"/>
          <p:cNvGrpSpPr/>
          <p:nvPr/>
        </p:nvGrpSpPr>
        <p:grpSpPr>
          <a:xfrm>
            <a:off x="12487415" y="5503615"/>
            <a:ext cx="2329857" cy="996649"/>
            <a:chOff x="0" y="0"/>
            <a:chExt cx="2209050" cy="94497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209050" cy="944971"/>
            </a:xfrm>
            <a:custGeom>
              <a:avLst/>
              <a:gdLst/>
              <a:ahLst/>
              <a:cxnLst/>
              <a:rect l="l" t="t" r="r" b="b"/>
              <a:pathLst>
                <a:path w="2209050" h="944971">
                  <a:moveTo>
                    <a:pt x="0" y="0"/>
                  </a:moveTo>
                  <a:lnTo>
                    <a:pt x="2209050" y="0"/>
                  </a:lnTo>
                  <a:lnTo>
                    <a:pt x="2209050" y="944971"/>
                  </a:lnTo>
                  <a:lnTo>
                    <a:pt x="0" y="9449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"/>
              <a:ext cx="2209050" cy="95449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781"/>
                </a:lnSpc>
              </a:pPr>
              <a:r>
                <a:rPr lang="en-US" sz="164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a) Sentiment Labeling: Converting ratings into sentiment           categories.  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477870" y="7602712"/>
            <a:ext cx="982362" cy="982362"/>
            <a:chOff x="0" y="0"/>
            <a:chExt cx="931425" cy="93142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31418" cy="931418"/>
            </a:xfrm>
            <a:custGeom>
              <a:avLst/>
              <a:gdLst/>
              <a:ahLst/>
              <a:cxnLst/>
              <a:rect l="l" t="t" r="r" b="b"/>
              <a:pathLst>
                <a:path w="931418" h="931418">
                  <a:moveTo>
                    <a:pt x="0" y="465709"/>
                  </a:moveTo>
                  <a:cubicBezTo>
                    <a:pt x="0" y="208534"/>
                    <a:pt x="208534" y="0"/>
                    <a:pt x="465709" y="0"/>
                  </a:cubicBezTo>
                  <a:cubicBezTo>
                    <a:pt x="722884" y="0"/>
                    <a:pt x="931418" y="208534"/>
                    <a:pt x="931418" y="465709"/>
                  </a:cubicBezTo>
                  <a:cubicBezTo>
                    <a:pt x="931418" y="722884"/>
                    <a:pt x="722884" y="931418"/>
                    <a:pt x="465709" y="931418"/>
                  </a:cubicBezTo>
                  <a:cubicBezTo>
                    <a:pt x="208534" y="931418"/>
                    <a:pt x="0" y="722884"/>
                    <a:pt x="0" y="465709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Freeform 45"/>
          <p:cNvSpPr/>
          <p:nvPr/>
        </p:nvSpPr>
        <p:spPr>
          <a:xfrm>
            <a:off x="3684167" y="7809009"/>
            <a:ext cx="569770" cy="569770"/>
          </a:xfrm>
          <a:custGeom>
            <a:avLst/>
            <a:gdLst/>
            <a:ahLst/>
            <a:cxnLst/>
            <a:rect l="l" t="t" r="r" b="b"/>
            <a:pathLst>
              <a:path w="569770" h="569770">
                <a:moveTo>
                  <a:pt x="0" y="0"/>
                </a:moveTo>
                <a:lnTo>
                  <a:pt x="569770" y="0"/>
                </a:lnTo>
                <a:lnTo>
                  <a:pt x="569770" y="569770"/>
                </a:lnTo>
                <a:lnTo>
                  <a:pt x="0" y="56977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6" name="Group 46"/>
          <p:cNvGrpSpPr/>
          <p:nvPr/>
        </p:nvGrpSpPr>
        <p:grpSpPr>
          <a:xfrm>
            <a:off x="4663595" y="7595569"/>
            <a:ext cx="2329857" cy="996649"/>
            <a:chOff x="0" y="0"/>
            <a:chExt cx="2209050" cy="94497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209050" cy="944971"/>
            </a:xfrm>
            <a:custGeom>
              <a:avLst/>
              <a:gdLst/>
              <a:ahLst/>
              <a:cxnLst/>
              <a:rect l="l" t="t" r="r" b="b"/>
              <a:pathLst>
                <a:path w="2209050" h="944971">
                  <a:moveTo>
                    <a:pt x="0" y="0"/>
                  </a:moveTo>
                  <a:lnTo>
                    <a:pt x="2209050" y="0"/>
                  </a:lnTo>
                  <a:lnTo>
                    <a:pt x="2209050" y="944971"/>
                  </a:lnTo>
                  <a:lnTo>
                    <a:pt x="0" y="9449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9525"/>
              <a:ext cx="2209050" cy="95449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1781"/>
                </a:lnSpc>
              </a:pPr>
              <a:r>
                <a:rPr lang="en-US" sz="1649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b) Review Length: Extracting text length.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screenshot of a computer  AI-generated content may be incorrect."/>
          <p:cNvSpPr/>
          <p:nvPr/>
        </p:nvSpPr>
        <p:spPr>
          <a:xfrm>
            <a:off x="2971800" y="2980186"/>
            <a:ext cx="12344400" cy="2247066"/>
          </a:xfrm>
          <a:custGeom>
            <a:avLst/>
            <a:gdLst/>
            <a:ahLst/>
            <a:cxnLst/>
            <a:rect l="l" t="t" r="r" b="b"/>
            <a:pathLst>
              <a:path w="12344400" h="2247066">
                <a:moveTo>
                  <a:pt x="0" y="0"/>
                </a:moveTo>
                <a:lnTo>
                  <a:pt x="12344400" y="0"/>
                </a:lnTo>
                <a:lnTo>
                  <a:pt x="12344400" y="2247066"/>
                </a:lnTo>
                <a:lnTo>
                  <a:pt x="0" y="2247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984748" y="2187889"/>
            <a:ext cx="6318504" cy="553998"/>
            <a:chOff x="0" y="0"/>
            <a:chExt cx="5990878" cy="5252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90878" cy="525272"/>
            </a:xfrm>
            <a:custGeom>
              <a:avLst/>
              <a:gdLst/>
              <a:ahLst/>
              <a:cxnLst/>
              <a:rect l="l" t="t" r="r" b="b"/>
              <a:pathLst>
                <a:path w="5990878" h="525272">
                  <a:moveTo>
                    <a:pt x="0" y="0"/>
                  </a:moveTo>
                  <a:lnTo>
                    <a:pt x="5990878" y="0"/>
                  </a:lnTo>
                  <a:lnTo>
                    <a:pt x="5990878" y="525272"/>
                  </a:lnTo>
                  <a:lnTo>
                    <a:pt x="0" y="5252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990878" cy="582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240"/>
                </a:lnSpc>
              </a:pPr>
              <a:r>
                <a:rPr lang="en-US" sz="270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Step 1: Handling Missing values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785529" y="5534001"/>
            <a:ext cx="6318504" cy="553998"/>
            <a:chOff x="0" y="0"/>
            <a:chExt cx="5990878" cy="5252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90878" cy="525272"/>
            </a:xfrm>
            <a:custGeom>
              <a:avLst/>
              <a:gdLst/>
              <a:ahLst/>
              <a:cxnLst/>
              <a:rect l="l" t="t" r="r" b="b"/>
              <a:pathLst>
                <a:path w="5990878" h="525272">
                  <a:moveTo>
                    <a:pt x="0" y="0"/>
                  </a:moveTo>
                  <a:lnTo>
                    <a:pt x="5990878" y="0"/>
                  </a:lnTo>
                  <a:lnTo>
                    <a:pt x="5990878" y="525272"/>
                  </a:lnTo>
                  <a:lnTo>
                    <a:pt x="0" y="5252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990878" cy="5824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0"/>
                </a:lnSpc>
              </a:pPr>
              <a:r>
                <a:rPr lang="en-US" sz="2700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Step 2: Distribution of Ratings</a:t>
              </a:r>
            </a:p>
          </p:txBody>
        </p:sp>
      </p:grpSp>
      <p:sp>
        <p:nvSpPr>
          <p:cNvPr id="9" name="Freeform 9" descr="A bar graph with blue bars  AI-generated content may be incorrect."/>
          <p:cNvSpPr/>
          <p:nvPr/>
        </p:nvSpPr>
        <p:spPr>
          <a:xfrm>
            <a:off x="5729370" y="6062406"/>
            <a:ext cx="6665782" cy="4171321"/>
          </a:xfrm>
          <a:custGeom>
            <a:avLst/>
            <a:gdLst/>
            <a:ahLst/>
            <a:cxnLst/>
            <a:rect l="l" t="t" r="r" b="b"/>
            <a:pathLst>
              <a:path w="6665782" h="4171321">
                <a:moveTo>
                  <a:pt x="0" y="0"/>
                </a:moveTo>
                <a:lnTo>
                  <a:pt x="6665782" y="0"/>
                </a:lnTo>
                <a:lnTo>
                  <a:pt x="6665782" y="4171321"/>
                </a:lnTo>
                <a:lnTo>
                  <a:pt x="0" y="4171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971800" y="411957"/>
            <a:ext cx="12344400" cy="1714500"/>
            <a:chOff x="0" y="0"/>
            <a:chExt cx="11704320" cy="1625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704320" cy="1625600"/>
            </a:xfrm>
            <a:custGeom>
              <a:avLst/>
              <a:gdLst/>
              <a:ahLst/>
              <a:cxnLst/>
              <a:rect l="l" t="t" r="r" b="b"/>
              <a:pathLst>
                <a:path w="11704320" h="1625600">
                  <a:moveTo>
                    <a:pt x="0" y="0"/>
                  </a:moveTo>
                  <a:lnTo>
                    <a:pt x="11704320" y="0"/>
                  </a:lnTo>
                  <a:lnTo>
                    <a:pt x="11704320" y="1625600"/>
                  </a:lnTo>
                  <a:lnTo>
                    <a:pt x="0" y="1625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33350"/>
              <a:ext cx="11704320" cy="17589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127"/>
                </a:lnSpc>
              </a:pPr>
              <a:r>
                <a:rPr lang="en-US" sz="593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EXPLORATORY DATA ANALYSIS (EDA)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00886" y="672071"/>
            <a:ext cx="10059438" cy="801029"/>
            <a:chOff x="0" y="0"/>
            <a:chExt cx="9537838" cy="759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37837" cy="759495"/>
            </a:xfrm>
            <a:custGeom>
              <a:avLst/>
              <a:gdLst/>
              <a:ahLst/>
              <a:cxnLst/>
              <a:rect l="l" t="t" r="r" b="b"/>
              <a:pathLst>
                <a:path w="9537837" h="759495">
                  <a:moveTo>
                    <a:pt x="0" y="0"/>
                  </a:moveTo>
                  <a:lnTo>
                    <a:pt x="9537837" y="0"/>
                  </a:lnTo>
                  <a:lnTo>
                    <a:pt x="9537837" y="759495"/>
                  </a:lnTo>
                  <a:lnTo>
                    <a:pt x="0" y="7594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537838" cy="8356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826"/>
                </a:lnSpc>
              </a:pPr>
              <a:r>
                <a:rPr lang="en-US" sz="4021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FEATURE ENGINEERING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41594" y="1385329"/>
            <a:ext cx="4416264" cy="692498"/>
            <a:chOff x="0" y="0"/>
            <a:chExt cx="4187272" cy="6565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87272" cy="656590"/>
            </a:xfrm>
            <a:custGeom>
              <a:avLst/>
              <a:gdLst/>
              <a:ahLst/>
              <a:cxnLst/>
              <a:rect l="l" t="t" r="r" b="b"/>
              <a:pathLst>
                <a:path w="4187272" h="656590">
                  <a:moveTo>
                    <a:pt x="0" y="0"/>
                  </a:moveTo>
                  <a:lnTo>
                    <a:pt x="4187272" y="0"/>
                  </a:lnTo>
                  <a:lnTo>
                    <a:pt x="4187272" y="656590"/>
                  </a:lnTo>
                  <a:lnTo>
                    <a:pt x="0" y="6565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187272" cy="72326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45"/>
                </a:lnSpc>
              </a:pPr>
              <a:r>
                <a:rPr lang="en-US" sz="3037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SENTIMENT LABELING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216123" y="2510737"/>
            <a:ext cx="7467205" cy="2081483"/>
          </a:xfrm>
          <a:custGeom>
            <a:avLst/>
            <a:gdLst/>
            <a:ahLst/>
            <a:cxnLst/>
            <a:rect l="l" t="t" r="r" b="b"/>
            <a:pathLst>
              <a:path w="7467205" h="2081483">
                <a:moveTo>
                  <a:pt x="0" y="0"/>
                </a:moveTo>
                <a:lnTo>
                  <a:pt x="7467205" y="0"/>
                </a:lnTo>
                <a:lnTo>
                  <a:pt x="7467205" y="2081483"/>
                </a:lnTo>
                <a:lnTo>
                  <a:pt x="0" y="2081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823811" y="5020845"/>
            <a:ext cx="6251829" cy="4188726"/>
          </a:xfrm>
          <a:custGeom>
            <a:avLst/>
            <a:gdLst/>
            <a:ahLst/>
            <a:cxnLst/>
            <a:rect l="l" t="t" r="r" b="b"/>
            <a:pathLst>
              <a:path w="6251829" h="4188726">
                <a:moveTo>
                  <a:pt x="0" y="0"/>
                </a:moveTo>
                <a:lnTo>
                  <a:pt x="6251829" y="0"/>
                </a:lnTo>
                <a:lnTo>
                  <a:pt x="6251829" y="4188726"/>
                </a:lnTo>
                <a:lnTo>
                  <a:pt x="0" y="4188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00886" y="672071"/>
            <a:ext cx="10059438" cy="801029"/>
            <a:chOff x="0" y="0"/>
            <a:chExt cx="9537838" cy="7594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37837" cy="759495"/>
            </a:xfrm>
            <a:custGeom>
              <a:avLst/>
              <a:gdLst/>
              <a:ahLst/>
              <a:cxnLst/>
              <a:rect l="l" t="t" r="r" b="b"/>
              <a:pathLst>
                <a:path w="9537837" h="759495">
                  <a:moveTo>
                    <a:pt x="0" y="0"/>
                  </a:moveTo>
                  <a:lnTo>
                    <a:pt x="9537837" y="0"/>
                  </a:lnTo>
                  <a:lnTo>
                    <a:pt x="9537837" y="759495"/>
                  </a:lnTo>
                  <a:lnTo>
                    <a:pt x="0" y="7594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9537838" cy="8356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826"/>
                </a:lnSpc>
              </a:pPr>
              <a:r>
                <a:rPr lang="en-US" sz="4021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FEATURE ENGINEERING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41593" y="1385329"/>
            <a:ext cx="5011778" cy="1203589"/>
            <a:chOff x="0" y="0"/>
            <a:chExt cx="4187272" cy="10055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87272" cy="1005583"/>
            </a:xfrm>
            <a:custGeom>
              <a:avLst/>
              <a:gdLst/>
              <a:ahLst/>
              <a:cxnLst/>
              <a:rect l="l" t="t" r="r" b="b"/>
              <a:pathLst>
                <a:path w="4187272" h="1005583">
                  <a:moveTo>
                    <a:pt x="0" y="0"/>
                  </a:moveTo>
                  <a:lnTo>
                    <a:pt x="4187272" y="0"/>
                  </a:lnTo>
                  <a:lnTo>
                    <a:pt x="4187272" y="1005583"/>
                  </a:lnTo>
                  <a:lnTo>
                    <a:pt x="0" y="10055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4187272" cy="10722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45"/>
                </a:lnSpc>
              </a:pPr>
              <a:r>
                <a:rPr lang="en-US" sz="3037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Downsampling positive sentiments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312954" y="4927918"/>
            <a:ext cx="7635304" cy="4762521"/>
          </a:xfrm>
          <a:custGeom>
            <a:avLst/>
            <a:gdLst/>
            <a:ahLst/>
            <a:cxnLst/>
            <a:rect l="l" t="t" r="r" b="b"/>
            <a:pathLst>
              <a:path w="7635304" h="4762521">
                <a:moveTo>
                  <a:pt x="0" y="0"/>
                </a:moveTo>
                <a:lnTo>
                  <a:pt x="7635303" y="0"/>
                </a:lnTo>
                <a:lnTo>
                  <a:pt x="7635303" y="4762521"/>
                </a:lnTo>
                <a:lnTo>
                  <a:pt x="0" y="4762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932705" y="2297106"/>
            <a:ext cx="6422591" cy="2416500"/>
          </a:xfrm>
          <a:custGeom>
            <a:avLst/>
            <a:gdLst/>
            <a:ahLst/>
            <a:cxnLst/>
            <a:rect l="l" t="t" r="r" b="b"/>
            <a:pathLst>
              <a:path w="6422591" h="2416500">
                <a:moveTo>
                  <a:pt x="0" y="0"/>
                </a:moveTo>
                <a:lnTo>
                  <a:pt x="6422590" y="0"/>
                </a:lnTo>
                <a:lnTo>
                  <a:pt x="6422590" y="2416500"/>
                </a:lnTo>
                <a:lnTo>
                  <a:pt x="0" y="2416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28975" y="547687"/>
            <a:ext cx="6253299" cy="1988344"/>
            <a:chOff x="0" y="0"/>
            <a:chExt cx="5929054" cy="18852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29054" cy="1885245"/>
            </a:xfrm>
            <a:custGeom>
              <a:avLst/>
              <a:gdLst/>
              <a:ahLst/>
              <a:cxnLst/>
              <a:rect l="l" t="t" r="r" b="b"/>
              <a:pathLst>
                <a:path w="5929054" h="1885245">
                  <a:moveTo>
                    <a:pt x="0" y="0"/>
                  </a:moveTo>
                  <a:lnTo>
                    <a:pt x="5929054" y="0"/>
                  </a:lnTo>
                  <a:lnTo>
                    <a:pt x="5929054" y="1885245"/>
                  </a:lnTo>
                  <a:lnTo>
                    <a:pt x="0" y="18852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929054" cy="19423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993"/>
                </a:lnSpc>
              </a:pPr>
              <a:r>
                <a:rPr lang="en-US" sz="5549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MACHINE LEARNING MODELS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770781" y="1"/>
            <a:ext cx="1276948" cy="716995"/>
            <a:chOff x="0" y="0"/>
            <a:chExt cx="1210736" cy="6798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0691" cy="679831"/>
            </a:xfrm>
            <a:custGeom>
              <a:avLst/>
              <a:gdLst/>
              <a:ahLst/>
              <a:cxnLst/>
              <a:rect l="l" t="t" r="r" b="b"/>
              <a:pathLst>
                <a:path w="1210691" h="679831">
                  <a:moveTo>
                    <a:pt x="0" y="0"/>
                  </a:moveTo>
                  <a:lnTo>
                    <a:pt x="1210691" y="0"/>
                  </a:lnTo>
                  <a:lnTo>
                    <a:pt x="1208913" y="23876"/>
                  </a:lnTo>
                  <a:cubicBezTo>
                    <a:pt x="1151509" y="398272"/>
                    <a:pt x="903097" y="679831"/>
                    <a:pt x="605409" y="679831"/>
                  </a:cubicBezTo>
                  <a:cubicBezTo>
                    <a:pt x="307721" y="679831"/>
                    <a:pt x="59309" y="398272"/>
                    <a:pt x="1778" y="23876"/>
                  </a:cubicBezTo>
                  <a:close/>
                </a:path>
              </a:pathLst>
            </a:custGeom>
            <a:solidFill>
              <a:srgbClr val="4BACC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228975" y="2738437"/>
            <a:ext cx="6253299" cy="6527007"/>
            <a:chOff x="0" y="0"/>
            <a:chExt cx="5929054" cy="61885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29054" cy="6188570"/>
            </a:xfrm>
            <a:custGeom>
              <a:avLst/>
              <a:gdLst/>
              <a:ahLst/>
              <a:cxnLst/>
              <a:rect l="l" t="t" r="r" b="b"/>
              <a:pathLst>
                <a:path w="5929054" h="6188570">
                  <a:moveTo>
                    <a:pt x="0" y="0"/>
                  </a:moveTo>
                  <a:lnTo>
                    <a:pt x="5929054" y="0"/>
                  </a:lnTo>
                  <a:lnTo>
                    <a:pt x="5929054" y="6188570"/>
                  </a:lnTo>
                  <a:lnTo>
                    <a:pt x="0" y="61885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5929054" cy="62171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24688" lvl="1" indent="-212344" algn="l">
                <a:lnSpc>
                  <a:spcPts val="3563"/>
                </a:lnSpc>
                <a:buFont typeface="Arial"/>
                <a:buChar char="•"/>
              </a:pPr>
              <a:r>
                <a:rPr lang="en-US" sz="3299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Traditional ML Models</a:t>
              </a:r>
              <a:r>
                <a:rPr lang="en-US" sz="329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:  </a:t>
              </a:r>
            </a:p>
            <a:p>
              <a:pPr marL="424688" lvl="1" indent="-212344" algn="l">
                <a:lnSpc>
                  <a:spcPts val="3563"/>
                </a:lnSpc>
              </a:pPr>
              <a:r>
                <a:rPr lang="en-US" sz="329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   - Logistic Regression  </a:t>
              </a:r>
            </a:p>
            <a:p>
              <a:pPr marL="424688" lvl="1" indent="-212344" algn="l">
                <a:lnSpc>
                  <a:spcPts val="3563"/>
                </a:lnSpc>
              </a:pPr>
              <a:r>
                <a:rPr lang="en-US" sz="329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   - Random Forest </a:t>
              </a:r>
            </a:p>
            <a:p>
              <a:pPr algn="l">
                <a:lnSpc>
                  <a:spcPts val="3563"/>
                </a:lnSpc>
              </a:pPr>
              <a:endParaRPr lang="en-US" sz="32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marL="424688" lvl="1" indent="-212344" algn="l">
                <a:lnSpc>
                  <a:spcPts val="3563"/>
                </a:lnSpc>
                <a:buFont typeface="Arial"/>
                <a:buChar char="•"/>
              </a:pPr>
              <a:r>
                <a:rPr lang="en-US" sz="3299" b="1" dirty="0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Pipeline Implementation</a:t>
              </a:r>
              <a:r>
                <a:rPr lang="en-US" sz="329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:  </a:t>
              </a:r>
            </a:p>
            <a:p>
              <a:pPr marL="424688" lvl="1" indent="-212344" algn="l">
                <a:lnSpc>
                  <a:spcPts val="3563"/>
                </a:lnSpc>
              </a:pPr>
              <a:r>
                <a:rPr lang="en-US" sz="329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   - TF-IDF for text vectorization.   </a:t>
              </a:r>
            </a:p>
            <a:p>
              <a:pPr marL="424688" lvl="1" indent="-212344" algn="l">
                <a:lnSpc>
                  <a:spcPts val="3563"/>
                </a:lnSpc>
              </a:pPr>
              <a:r>
                <a:rPr lang="en-US" sz="329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   - Model training in </a:t>
              </a:r>
              <a:r>
                <a:rPr lang="en-US" sz="329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PySpark</a:t>
              </a:r>
              <a:r>
                <a:rPr lang="en-US" sz="329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     </a:t>
              </a:r>
              <a:r>
                <a:rPr lang="en-US" sz="3299" dirty="0" err="1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MLlib</a:t>
              </a:r>
              <a:r>
                <a:rPr lang="en-US" sz="3299" dirty="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64723" y="3841468"/>
            <a:ext cx="1104480" cy="1409141"/>
            <a:chOff x="0" y="0"/>
            <a:chExt cx="1047211" cy="13360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47242" cy="1336040"/>
            </a:xfrm>
            <a:custGeom>
              <a:avLst/>
              <a:gdLst/>
              <a:ahLst/>
              <a:cxnLst/>
              <a:rect l="l" t="t" r="r" b="b"/>
              <a:pathLst>
                <a:path w="1047242" h="1336040">
                  <a:moveTo>
                    <a:pt x="0" y="668020"/>
                  </a:moveTo>
                  <a:cubicBezTo>
                    <a:pt x="0" y="324866"/>
                    <a:pt x="212090" y="0"/>
                    <a:pt x="523621" y="0"/>
                  </a:cubicBezTo>
                  <a:lnTo>
                    <a:pt x="523621" y="90297"/>
                  </a:lnTo>
                  <a:lnTo>
                    <a:pt x="523621" y="0"/>
                  </a:lnTo>
                  <a:cubicBezTo>
                    <a:pt x="835152" y="0"/>
                    <a:pt x="1047242" y="324866"/>
                    <a:pt x="1047242" y="668020"/>
                  </a:cubicBezTo>
                  <a:lnTo>
                    <a:pt x="956945" y="668020"/>
                  </a:lnTo>
                  <a:lnTo>
                    <a:pt x="1047242" y="668020"/>
                  </a:lnTo>
                  <a:cubicBezTo>
                    <a:pt x="1047242" y="1011174"/>
                    <a:pt x="835152" y="1336040"/>
                    <a:pt x="523621" y="1336040"/>
                  </a:cubicBezTo>
                  <a:lnTo>
                    <a:pt x="523621" y="1245743"/>
                  </a:lnTo>
                  <a:lnTo>
                    <a:pt x="523621" y="1336040"/>
                  </a:lnTo>
                  <a:cubicBezTo>
                    <a:pt x="212090" y="1336040"/>
                    <a:pt x="0" y="1011174"/>
                    <a:pt x="0" y="668020"/>
                  </a:cubicBezTo>
                  <a:lnTo>
                    <a:pt x="90297" y="668020"/>
                  </a:lnTo>
                  <a:lnTo>
                    <a:pt x="180594" y="668020"/>
                  </a:lnTo>
                  <a:lnTo>
                    <a:pt x="90297" y="668020"/>
                  </a:lnTo>
                  <a:lnTo>
                    <a:pt x="0" y="668020"/>
                  </a:lnTo>
                  <a:moveTo>
                    <a:pt x="180594" y="668020"/>
                  </a:moveTo>
                  <a:cubicBezTo>
                    <a:pt x="180594" y="717931"/>
                    <a:pt x="140208" y="758317"/>
                    <a:pt x="90297" y="758317"/>
                  </a:cubicBezTo>
                  <a:cubicBezTo>
                    <a:pt x="40386" y="758317"/>
                    <a:pt x="0" y="717931"/>
                    <a:pt x="0" y="668020"/>
                  </a:cubicBezTo>
                  <a:cubicBezTo>
                    <a:pt x="0" y="618109"/>
                    <a:pt x="40386" y="577723"/>
                    <a:pt x="90297" y="577723"/>
                  </a:cubicBezTo>
                  <a:cubicBezTo>
                    <a:pt x="140208" y="577723"/>
                    <a:pt x="180594" y="618109"/>
                    <a:pt x="180594" y="668020"/>
                  </a:cubicBezTo>
                  <a:cubicBezTo>
                    <a:pt x="180594" y="963041"/>
                    <a:pt x="356489" y="1155446"/>
                    <a:pt x="523621" y="1155446"/>
                  </a:cubicBezTo>
                  <a:cubicBezTo>
                    <a:pt x="690753" y="1155446"/>
                    <a:pt x="866648" y="963041"/>
                    <a:pt x="866648" y="668020"/>
                  </a:cubicBezTo>
                  <a:cubicBezTo>
                    <a:pt x="866648" y="372999"/>
                    <a:pt x="690626" y="180594"/>
                    <a:pt x="523621" y="180594"/>
                  </a:cubicBezTo>
                  <a:lnTo>
                    <a:pt x="523621" y="90297"/>
                  </a:lnTo>
                  <a:lnTo>
                    <a:pt x="523621" y="180594"/>
                  </a:lnTo>
                  <a:cubicBezTo>
                    <a:pt x="356616" y="180594"/>
                    <a:pt x="180594" y="372999"/>
                    <a:pt x="180594" y="668020"/>
                  </a:cubicBezTo>
                  <a:close/>
                </a:path>
              </a:pathLst>
            </a:custGeom>
            <a:solidFill>
              <a:srgbClr val="4BACC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11864794" y="2275472"/>
            <a:ext cx="3581400" cy="2686050"/>
            <a:chOff x="0" y="0"/>
            <a:chExt cx="3395698" cy="25467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95726" cy="1273429"/>
            </a:xfrm>
            <a:custGeom>
              <a:avLst/>
              <a:gdLst/>
              <a:ahLst/>
              <a:cxnLst/>
              <a:rect l="l" t="t" r="r" b="b"/>
              <a:pathLst>
                <a:path w="3395726" h="1273429">
                  <a:moveTo>
                    <a:pt x="0" y="1273429"/>
                  </a:moveTo>
                  <a:cubicBezTo>
                    <a:pt x="0" y="570103"/>
                    <a:pt x="760095" y="0"/>
                    <a:pt x="1697863" y="0"/>
                  </a:cubicBezTo>
                  <a:cubicBezTo>
                    <a:pt x="2635631" y="0"/>
                    <a:pt x="3395726" y="570103"/>
                    <a:pt x="3395726" y="1273429"/>
                  </a:cubicBezTo>
                  <a:lnTo>
                    <a:pt x="2758948" y="1273429"/>
                  </a:lnTo>
                  <a:cubicBezTo>
                    <a:pt x="2758948" y="921766"/>
                    <a:pt x="2283841" y="636778"/>
                    <a:pt x="1697736" y="636778"/>
                  </a:cubicBezTo>
                  <a:cubicBezTo>
                    <a:pt x="1111631" y="636778"/>
                    <a:pt x="636651" y="921766"/>
                    <a:pt x="636651" y="1273429"/>
                  </a:cubicBezTo>
                  <a:close/>
                </a:path>
              </a:pathLst>
            </a:custGeom>
            <a:solidFill>
              <a:srgbClr val="C0504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59973" y="0"/>
            <a:ext cx="2604657" cy="2326488"/>
            <a:chOff x="0" y="0"/>
            <a:chExt cx="2469601" cy="22058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80183" cy="2205863"/>
            </a:xfrm>
            <a:custGeom>
              <a:avLst/>
              <a:gdLst/>
              <a:ahLst/>
              <a:cxnLst/>
              <a:rect l="l" t="t" r="r" b="b"/>
              <a:pathLst>
                <a:path w="2480183" h="2205863">
                  <a:moveTo>
                    <a:pt x="0" y="0"/>
                  </a:moveTo>
                  <a:lnTo>
                    <a:pt x="147955" y="0"/>
                  </a:lnTo>
                  <a:lnTo>
                    <a:pt x="147955" y="1936242"/>
                  </a:lnTo>
                  <a:lnTo>
                    <a:pt x="2247900" y="316738"/>
                  </a:lnTo>
                  <a:lnTo>
                    <a:pt x="1837309" y="0"/>
                  </a:lnTo>
                  <a:lnTo>
                    <a:pt x="2132838" y="0"/>
                  </a:lnTo>
                  <a:lnTo>
                    <a:pt x="2432685" y="231267"/>
                  </a:lnTo>
                  <a:cubicBezTo>
                    <a:pt x="2468118" y="258445"/>
                    <a:pt x="2480183" y="318770"/>
                    <a:pt x="2459736" y="366014"/>
                  </a:cubicBezTo>
                  <a:cubicBezTo>
                    <a:pt x="2453259" y="381000"/>
                    <a:pt x="2443861" y="393446"/>
                    <a:pt x="2432685" y="402082"/>
                  </a:cubicBezTo>
                  <a:lnTo>
                    <a:pt x="110998" y="2192655"/>
                  </a:lnTo>
                  <a:cubicBezTo>
                    <a:pt x="99695" y="2201291"/>
                    <a:pt x="86995" y="2205863"/>
                    <a:pt x="74041" y="2205863"/>
                  </a:cubicBezTo>
                  <a:cubicBezTo>
                    <a:pt x="33147" y="2205863"/>
                    <a:pt x="127" y="2161667"/>
                    <a:pt x="127" y="2107184"/>
                  </a:cubicBezTo>
                  <a:close/>
                </a:path>
              </a:pathLst>
            </a:custGeom>
            <a:solidFill>
              <a:srgbClr val="F7964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AutoShape 16"/>
          <p:cNvSpPr/>
          <p:nvPr/>
        </p:nvSpPr>
        <p:spPr>
          <a:xfrm rot="5147315">
            <a:off x="14179184" y="3128666"/>
            <a:ext cx="2594066" cy="0"/>
          </a:xfrm>
          <a:prstGeom prst="line">
            <a:avLst/>
          </a:prstGeom>
          <a:ln w="133350" cap="rnd">
            <a:solidFill>
              <a:srgbClr val="8064A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4667243" y="6168121"/>
            <a:ext cx="1334757" cy="2657475"/>
            <a:chOff x="0" y="0"/>
            <a:chExt cx="1265547" cy="25196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65555" cy="2519680"/>
            </a:xfrm>
            <a:custGeom>
              <a:avLst/>
              <a:gdLst/>
              <a:ahLst/>
              <a:cxnLst/>
              <a:rect l="l" t="t" r="r" b="b"/>
              <a:pathLst>
                <a:path w="1265555" h="2519680">
                  <a:moveTo>
                    <a:pt x="66040" y="0"/>
                  </a:moveTo>
                  <a:lnTo>
                    <a:pt x="1265555" y="0"/>
                  </a:lnTo>
                  <a:lnTo>
                    <a:pt x="1265555" y="176149"/>
                  </a:lnTo>
                  <a:lnTo>
                    <a:pt x="132080" y="176149"/>
                  </a:lnTo>
                  <a:lnTo>
                    <a:pt x="132080" y="2343531"/>
                  </a:lnTo>
                  <a:lnTo>
                    <a:pt x="1265555" y="2343531"/>
                  </a:lnTo>
                  <a:lnTo>
                    <a:pt x="1265555" y="2519680"/>
                  </a:lnTo>
                  <a:lnTo>
                    <a:pt x="66040" y="2519680"/>
                  </a:lnTo>
                  <a:cubicBezTo>
                    <a:pt x="29591" y="2519680"/>
                    <a:pt x="0" y="2480310"/>
                    <a:pt x="0" y="2431669"/>
                  </a:cubicBezTo>
                  <a:lnTo>
                    <a:pt x="0" y="88011"/>
                  </a:lnTo>
                  <a:cubicBezTo>
                    <a:pt x="0" y="39370"/>
                    <a:pt x="29591" y="0"/>
                    <a:pt x="66040" y="0"/>
                  </a:cubicBezTo>
                  <a:close/>
                </a:path>
              </a:pathLst>
            </a:custGeom>
            <a:solidFill>
              <a:srgbClr val="F7964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 rot="-607105">
            <a:off x="9038557" y="6122433"/>
            <a:ext cx="4784361" cy="6315649"/>
            <a:chOff x="0" y="0"/>
            <a:chExt cx="4536283" cy="5988171"/>
          </a:xfrm>
        </p:grpSpPr>
        <p:sp>
          <p:nvSpPr>
            <p:cNvPr id="20" name="Freeform 20"/>
            <p:cNvSpPr/>
            <p:nvPr/>
          </p:nvSpPr>
          <p:spPr>
            <a:xfrm>
              <a:off x="2177796" y="0"/>
              <a:ext cx="2358771" cy="3084449"/>
            </a:xfrm>
            <a:custGeom>
              <a:avLst/>
              <a:gdLst/>
              <a:ahLst/>
              <a:cxnLst/>
              <a:rect l="l" t="t" r="r" b="b"/>
              <a:pathLst>
                <a:path w="2358771" h="3084449">
                  <a:moveTo>
                    <a:pt x="1304798" y="463804"/>
                  </a:moveTo>
                  <a:cubicBezTo>
                    <a:pt x="1444879" y="581152"/>
                    <a:pt x="1574292" y="717804"/>
                    <a:pt x="1690751" y="870839"/>
                  </a:cubicBezTo>
                  <a:cubicBezTo>
                    <a:pt x="1720977" y="910590"/>
                    <a:pt x="1713230" y="967232"/>
                    <a:pt x="1673606" y="997458"/>
                  </a:cubicBezTo>
                  <a:cubicBezTo>
                    <a:pt x="1633982" y="1027684"/>
                    <a:pt x="1577213" y="1019937"/>
                    <a:pt x="1546987" y="980313"/>
                  </a:cubicBezTo>
                  <a:cubicBezTo>
                    <a:pt x="1438148" y="837311"/>
                    <a:pt x="1318006" y="710438"/>
                    <a:pt x="1188847" y="602361"/>
                  </a:cubicBezTo>
                  <a:cubicBezTo>
                    <a:pt x="1150620" y="570357"/>
                    <a:pt x="1145540" y="513334"/>
                    <a:pt x="1177544" y="475107"/>
                  </a:cubicBezTo>
                  <a:cubicBezTo>
                    <a:pt x="1209548" y="436880"/>
                    <a:pt x="1266571" y="431800"/>
                    <a:pt x="1304798" y="463804"/>
                  </a:cubicBezTo>
                  <a:close/>
                  <a:moveTo>
                    <a:pt x="2062861" y="1513459"/>
                  </a:moveTo>
                  <a:cubicBezTo>
                    <a:pt x="2134489" y="1679702"/>
                    <a:pt x="2194433" y="1855724"/>
                    <a:pt x="2241169" y="2039620"/>
                  </a:cubicBezTo>
                  <a:cubicBezTo>
                    <a:pt x="2253488" y="2088007"/>
                    <a:pt x="2224278" y="2137156"/>
                    <a:pt x="2175891" y="2149348"/>
                  </a:cubicBezTo>
                  <a:cubicBezTo>
                    <a:pt x="2127504" y="2161540"/>
                    <a:pt x="2078355" y="2132457"/>
                    <a:pt x="2066163" y="2084070"/>
                  </a:cubicBezTo>
                  <a:cubicBezTo>
                    <a:pt x="2021713" y="1909191"/>
                    <a:pt x="1964817" y="1742186"/>
                    <a:pt x="1897126" y="1584960"/>
                  </a:cubicBezTo>
                  <a:cubicBezTo>
                    <a:pt x="1877441" y="1539113"/>
                    <a:pt x="1898523" y="1486027"/>
                    <a:pt x="1944370" y="1466215"/>
                  </a:cubicBezTo>
                  <a:cubicBezTo>
                    <a:pt x="1990217" y="1446403"/>
                    <a:pt x="2043303" y="1467612"/>
                    <a:pt x="2063115" y="1513459"/>
                  </a:cubicBezTo>
                  <a:close/>
                  <a:moveTo>
                    <a:pt x="2352548" y="2769997"/>
                  </a:moveTo>
                  <a:cubicBezTo>
                    <a:pt x="2356739" y="2844038"/>
                    <a:pt x="2358771" y="2918714"/>
                    <a:pt x="2358771" y="2994152"/>
                  </a:cubicBezTo>
                  <a:cubicBezTo>
                    <a:pt x="2358771" y="3044063"/>
                    <a:pt x="2318385" y="3084449"/>
                    <a:pt x="2268474" y="3084449"/>
                  </a:cubicBezTo>
                  <a:lnTo>
                    <a:pt x="1945259" y="3084449"/>
                  </a:lnTo>
                  <a:cubicBezTo>
                    <a:pt x="1895348" y="3084449"/>
                    <a:pt x="1854962" y="3044063"/>
                    <a:pt x="1854962" y="2994152"/>
                  </a:cubicBezTo>
                  <a:cubicBezTo>
                    <a:pt x="1854962" y="2944241"/>
                    <a:pt x="1895348" y="2903855"/>
                    <a:pt x="1945259" y="2903855"/>
                  </a:cubicBezTo>
                  <a:lnTo>
                    <a:pt x="2268093" y="2903855"/>
                  </a:lnTo>
                  <a:lnTo>
                    <a:pt x="2268093" y="2994152"/>
                  </a:lnTo>
                  <a:lnTo>
                    <a:pt x="2177796" y="2994152"/>
                  </a:lnTo>
                  <a:cubicBezTo>
                    <a:pt x="2177796" y="2922143"/>
                    <a:pt x="2175764" y="2850769"/>
                    <a:pt x="2171827" y="2780157"/>
                  </a:cubicBezTo>
                  <a:cubicBezTo>
                    <a:pt x="2169033" y="2730373"/>
                    <a:pt x="2207133" y="2687701"/>
                    <a:pt x="2256917" y="2684907"/>
                  </a:cubicBezTo>
                  <a:cubicBezTo>
                    <a:pt x="2306701" y="2682113"/>
                    <a:pt x="2349373" y="2720213"/>
                    <a:pt x="2352167" y="2769997"/>
                  </a:cubicBezTo>
                  <a:close/>
                  <a:moveTo>
                    <a:pt x="1222756" y="3084449"/>
                  </a:moveTo>
                  <a:lnTo>
                    <a:pt x="680974" y="3084449"/>
                  </a:lnTo>
                  <a:cubicBezTo>
                    <a:pt x="631063" y="3084449"/>
                    <a:pt x="590677" y="3044063"/>
                    <a:pt x="590677" y="2994152"/>
                  </a:cubicBezTo>
                  <a:cubicBezTo>
                    <a:pt x="590677" y="2944241"/>
                    <a:pt x="631063" y="2903855"/>
                    <a:pt x="680974" y="2903855"/>
                  </a:cubicBezTo>
                  <a:lnTo>
                    <a:pt x="1222883" y="2903855"/>
                  </a:lnTo>
                  <a:cubicBezTo>
                    <a:pt x="1272794" y="2903855"/>
                    <a:pt x="1313180" y="2944241"/>
                    <a:pt x="1313180" y="2994152"/>
                  </a:cubicBezTo>
                  <a:cubicBezTo>
                    <a:pt x="1313180" y="3044063"/>
                    <a:pt x="1272794" y="3084449"/>
                    <a:pt x="1222883" y="3084449"/>
                  </a:cubicBezTo>
                  <a:close/>
                  <a:moveTo>
                    <a:pt x="127" y="2862199"/>
                  </a:moveTo>
                  <a:lnTo>
                    <a:pt x="127" y="2320290"/>
                  </a:lnTo>
                  <a:cubicBezTo>
                    <a:pt x="127" y="2270379"/>
                    <a:pt x="40513" y="2229993"/>
                    <a:pt x="90424" y="2229993"/>
                  </a:cubicBezTo>
                  <a:cubicBezTo>
                    <a:pt x="140335" y="2229993"/>
                    <a:pt x="180721" y="2270379"/>
                    <a:pt x="180721" y="2320290"/>
                  </a:cubicBezTo>
                  <a:lnTo>
                    <a:pt x="180721" y="2862199"/>
                  </a:lnTo>
                  <a:cubicBezTo>
                    <a:pt x="180721" y="2912110"/>
                    <a:pt x="140335" y="2952496"/>
                    <a:pt x="90424" y="2952496"/>
                  </a:cubicBezTo>
                  <a:cubicBezTo>
                    <a:pt x="40513" y="2952496"/>
                    <a:pt x="127" y="2912110"/>
                    <a:pt x="127" y="2862199"/>
                  </a:cubicBezTo>
                  <a:close/>
                  <a:moveTo>
                    <a:pt x="127" y="1597787"/>
                  </a:moveTo>
                  <a:lnTo>
                    <a:pt x="127" y="1056005"/>
                  </a:lnTo>
                  <a:cubicBezTo>
                    <a:pt x="127" y="1006094"/>
                    <a:pt x="40513" y="965708"/>
                    <a:pt x="90424" y="965708"/>
                  </a:cubicBezTo>
                  <a:cubicBezTo>
                    <a:pt x="140335" y="965708"/>
                    <a:pt x="180721" y="1006094"/>
                    <a:pt x="180721" y="1056005"/>
                  </a:cubicBezTo>
                  <a:lnTo>
                    <a:pt x="180721" y="1597914"/>
                  </a:lnTo>
                  <a:cubicBezTo>
                    <a:pt x="180721" y="1647825"/>
                    <a:pt x="140335" y="1688211"/>
                    <a:pt x="90424" y="1688211"/>
                  </a:cubicBezTo>
                  <a:cubicBezTo>
                    <a:pt x="40513" y="1688211"/>
                    <a:pt x="127" y="1647825"/>
                    <a:pt x="127" y="1597914"/>
                  </a:cubicBezTo>
                  <a:close/>
                  <a:moveTo>
                    <a:pt x="127" y="333502"/>
                  </a:moveTo>
                  <a:lnTo>
                    <a:pt x="127" y="90297"/>
                  </a:lnTo>
                  <a:cubicBezTo>
                    <a:pt x="127" y="66294"/>
                    <a:pt x="9652" y="43434"/>
                    <a:pt x="26543" y="26416"/>
                  </a:cubicBezTo>
                  <a:cubicBezTo>
                    <a:pt x="43434" y="9398"/>
                    <a:pt x="66421" y="0"/>
                    <a:pt x="90297" y="0"/>
                  </a:cubicBezTo>
                  <a:lnTo>
                    <a:pt x="90297" y="90297"/>
                  </a:lnTo>
                  <a:lnTo>
                    <a:pt x="90297" y="0"/>
                  </a:lnTo>
                  <a:cubicBezTo>
                    <a:pt x="283972" y="0"/>
                    <a:pt x="472059" y="32004"/>
                    <a:pt x="651383" y="92075"/>
                  </a:cubicBezTo>
                  <a:cubicBezTo>
                    <a:pt x="698627" y="107950"/>
                    <a:pt x="724154" y="159131"/>
                    <a:pt x="708279" y="206375"/>
                  </a:cubicBezTo>
                  <a:cubicBezTo>
                    <a:pt x="692404" y="253619"/>
                    <a:pt x="641223" y="279146"/>
                    <a:pt x="593979" y="263271"/>
                  </a:cubicBezTo>
                  <a:cubicBezTo>
                    <a:pt x="432562" y="209169"/>
                    <a:pt x="263906" y="180594"/>
                    <a:pt x="90297" y="180594"/>
                  </a:cubicBezTo>
                  <a:lnTo>
                    <a:pt x="90297" y="90297"/>
                  </a:lnTo>
                  <a:lnTo>
                    <a:pt x="180594" y="90297"/>
                  </a:lnTo>
                  <a:lnTo>
                    <a:pt x="180594" y="333502"/>
                  </a:lnTo>
                  <a:cubicBezTo>
                    <a:pt x="180594" y="383413"/>
                    <a:pt x="140208" y="423799"/>
                    <a:pt x="90297" y="423799"/>
                  </a:cubicBezTo>
                  <a:cubicBezTo>
                    <a:pt x="40386" y="423799"/>
                    <a:pt x="0" y="383413"/>
                    <a:pt x="0" y="333502"/>
                  </a:cubicBezTo>
                  <a:close/>
                </a:path>
              </a:pathLst>
            </a:custGeom>
            <a:solidFill>
              <a:srgbClr val="8064A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2177796" y="0"/>
              <a:ext cx="2358771" cy="3084449"/>
            </a:xfrm>
            <a:custGeom>
              <a:avLst/>
              <a:gdLst/>
              <a:ahLst/>
              <a:cxnLst/>
              <a:rect l="l" t="t" r="r" b="b"/>
              <a:pathLst>
                <a:path w="2358771" h="3084449">
                  <a:moveTo>
                    <a:pt x="1304798" y="463804"/>
                  </a:moveTo>
                  <a:cubicBezTo>
                    <a:pt x="1444879" y="581152"/>
                    <a:pt x="1574292" y="717804"/>
                    <a:pt x="1690751" y="870839"/>
                  </a:cubicBezTo>
                  <a:cubicBezTo>
                    <a:pt x="1720977" y="910590"/>
                    <a:pt x="1713230" y="967232"/>
                    <a:pt x="1673606" y="997458"/>
                  </a:cubicBezTo>
                  <a:cubicBezTo>
                    <a:pt x="1633982" y="1027684"/>
                    <a:pt x="1577213" y="1019937"/>
                    <a:pt x="1546987" y="980313"/>
                  </a:cubicBezTo>
                  <a:cubicBezTo>
                    <a:pt x="1438148" y="837311"/>
                    <a:pt x="1318006" y="710438"/>
                    <a:pt x="1188847" y="602361"/>
                  </a:cubicBezTo>
                  <a:cubicBezTo>
                    <a:pt x="1150620" y="570357"/>
                    <a:pt x="1145540" y="513334"/>
                    <a:pt x="1177544" y="475107"/>
                  </a:cubicBezTo>
                  <a:cubicBezTo>
                    <a:pt x="1209548" y="436880"/>
                    <a:pt x="1266571" y="431800"/>
                    <a:pt x="1304798" y="463804"/>
                  </a:cubicBezTo>
                  <a:close/>
                  <a:moveTo>
                    <a:pt x="2062861" y="1513459"/>
                  </a:moveTo>
                  <a:cubicBezTo>
                    <a:pt x="2134489" y="1679702"/>
                    <a:pt x="2194433" y="1855724"/>
                    <a:pt x="2241169" y="2039620"/>
                  </a:cubicBezTo>
                  <a:cubicBezTo>
                    <a:pt x="2253488" y="2088007"/>
                    <a:pt x="2224278" y="2137156"/>
                    <a:pt x="2175891" y="2149348"/>
                  </a:cubicBezTo>
                  <a:cubicBezTo>
                    <a:pt x="2127504" y="2161540"/>
                    <a:pt x="2078355" y="2132457"/>
                    <a:pt x="2066163" y="2084070"/>
                  </a:cubicBezTo>
                  <a:cubicBezTo>
                    <a:pt x="2021713" y="1909191"/>
                    <a:pt x="1964817" y="1742186"/>
                    <a:pt x="1897126" y="1584960"/>
                  </a:cubicBezTo>
                  <a:cubicBezTo>
                    <a:pt x="1877441" y="1539113"/>
                    <a:pt x="1898523" y="1486027"/>
                    <a:pt x="1944370" y="1466215"/>
                  </a:cubicBezTo>
                  <a:cubicBezTo>
                    <a:pt x="1990217" y="1446403"/>
                    <a:pt x="2043303" y="1467612"/>
                    <a:pt x="2063115" y="1513459"/>
                  </a:cubicBezTo>
                  <a:close/>
                  <a:moveTo>
                    <a:pt x="2352548" y="2769997"/>
                  </a:moveTo>
                  <a:cubicBezTo>
                    <a:pt x="2356739" y="2844038"/>
                    <a:pt x="2358771" y="2918714"/>
                    <a:pt x="2358771" y="2994152"/>
                  </a:cubicBezTo>
                  <a:cubicBezTo>
                    <a:pt x="2358771" y="3044063"/>
                    <a:pt x="2318385" y="3084449"/>
                    <a:pt x="2268474" y="3084449"/>
                  </a:cubicBezTo>
                  <a:cubicBezTo>
                    <a:pt x="2218563" y="3084449"/>
                    <a:pt x="2178177" y="3044063"/>
                    <a:pt x="2178177" y="2994152"/>
                  </a:cubicBezTo>
                  <a:cubicBezTo>
                    <a:pt x="2178177" y="2922143"/>
                    <a:pt x="2176145" y="2850769"/>
                    <a:pt x="2172208" y="2780157"/>
                  </a:cubicBezTo>
                  <a:cubicBezTo>
                    <a:pt x="2169414" y="2730373"/>
                    <a:pt x="2207514" y="2687701"/>
                    <a:pt x="2257298" y="2684907"/>
                  </a:cubicBezTo>
                  <a:cubicBezTo>
                    <a:pt x="2307082" y="2682113"/>
                    <a:pt x="2349754" y="2720213"/>
                    <a:pt x="2352548" y="2769997"/>
                  </a:cubicBezTo>
                  <a:close/>
                  <a:moveTo>
                    <a:pt x="90297" y="0"/>
                  </a:moveTo>
                  <a:lnTo>
                    <a:pt x="90297" y="90297"/>
                  </a:lnTo>
                  <a:lnTo>
                    <a:pt x="90297" y="0"/>
                  </a:lnTo>
                  <a:cubicBezTo>
                    <a:pt x="283972" y="0"/>
                    <a:pt x="472059" y="32004"/>
                    <a:pt x="651383" y="92075"/>
                  </a:cubicBezTo>
                  <a:cubicBezTo>
                    <a:pt x="698627" y="107950"/>
                    <a:pt x="724154" y="159131"/>
                    <a:pt x="708279" y="206375"/>
                  </a:cubicBezTo>
                  <a:cubicBezTo>
                    <a:pt x="692404" y="253619"/>
                    <a:pt x="641223" y="279146"/>
                    <a:pt x="593979" y="263271"/>
                  </a:cubicBezTo>
                  <a:cubicBezTo>
                    <a:pt x="432562" y="209169"/>
                    <a:pt x="263906" y="180594"/>
                    <a:pt x="90297" y="180594"/>
                  </a:cubicBezTo>
                  <a:cubicBezTo>
                    <a:pt x="40386" y="180594"/>
                    <a:pt x="0" y="140208"/>
                    <a:pt x="0" y="90297"/>
                  </a:cubicBezTo>
                  <a:cubicBezTo>
                    <a:pt x="0" y="40386"/>
                    <a:pt x="40513" y="0"/>
                    <a:pt x="90297" y="0"/>
                  </a:cubicBezTo>
                  <a:close/>
                </a:path>
              </a:pathLst>
            </a:custGeom>
            <a:solidFill>
              <a:srgbClr val="8064A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959973" y="7444005"/>
            <a:ext cx="2973771" cy="2842996"/>
            <a:chOff x="0" y="0"/>
            <a:chExt cx="2819575" cy="269558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819654" cy="2695575"/>
            </a:xfrm>
            <a:custGeom>
              <a:avLst/>
              <a:gdLst/>
              <a:ahLst/>
              <a:cxnLst/>
              <a:rect l="l" t="t" r="r" b="b"/>
              <a:pathLst>
                <a:path w="2819654" h="2695575">
                  <a:moveTo>
                    <a:pt x="1409827" y="0"/>
                  </a:moveTo>
                  <a:cubicBezTo>
                    <a:pt x="2188464" y="0"/>
                    <a:pt x="2819654" y="841629"/>
                    <a:pt x="2819654" y="1879727"/>
                  </a:cubicBezTo>
                  <a:cubicBezTo>
                    <a:pt x="2819654" y="2139315"/>
                    <a:pt x="2780157" y="2386457"/>
                    <a:pt x="2708910" y="2611374"/>
                  </a:cubicBezTo>
                  <a:lnTo>
                    <a:pt x="2678430" y="2695575"/>
                  </a:lnTo>
                  <a:lnTo>
                    <a:pt x="141224" y="2695575"/>
                  </a:lnTo>
                  <a:lnTo>
                    <a:pt x="110744" y="2611374"/>
                  </a:lnTo>
                  <a:cubicBezTo>
                    <a:pt x="39497" y="2386457"/>
                    <a:pt x="0" y="2139188"/>
                    <a:pt x="0" y="1879727"/>
                  </a:cubicBezTo>
                  <a:cubicBezTo>
                    <a:pt x="0" y="841629"/>
                    <a:pt x="631190" y="0"/>
                    <a:pt x="1409827" y="0"/>
                  </a:cubicBezTo>
                  <a:close/>
                </a:path>
              </a:pathLst>
            </a:custGeom>
            <a:solidFill>
              <a:srgbClr val="C0504D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461</Words>
  <Application>Microsoft Macintosh PowerPoint</Application>
  <PresentationFormat>Custom</PresentationFormat>
  <Paragraphs>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 (MS)</vt:lpstr>
      <vt:lpstr>Arial</vt:lpstr>
      <vt:lpstr>Calibri (MS) Bold Italics</vt:lpstr>
      <vt:lpstr>Calibri (MS)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PROJECT </dc:title>
  <cp:lastModifiedBy>Nitin sunil Chaube</cp:lastModifiedBy>
  <cp:revision>7</cp:revision>
  <dcterms:created xsi:type="dcterms:W3CDTF">2006-08-16T00:00:00Z</dcterms:created>
  <dcterms:modified xsi:type="dcterms:W3CDTF">2025-05-11T16:06:40Z</dcterms:modified>
  <dc:identifier>DAGmms3S25s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2025-05-05T22:08:41Z</vt:lpwstr>
  </property>
  <property fmtid="{D5CDD505-2E9C-101B-9397-08002B2CF9AE}" pid="4" name="MSIP_Label_a73fd474-4f3c-44ed-88fb-5cc4bd2471bf_Method">
    <vt:lpwstr>Standard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4ee38249-b4c4-42c4-8ee2-c9dd8e17e05b</vt:lpwstr>
  </property>
  <property fmtid="{D5CDD505-2E9C-101B-9397-08002B2CF9AE}" pid="8" name="MSIP_Label_a73fd474-4f3c-44ed-88fb-5cc4bd2471bf_ContentBits">
    <vt:lpwstr>0</vt:lpwstr>
  </property>
</Properties>
</file>